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1" r:id="rId3"/>
  </p:sldMasterIdLst>
  <p:sldIdLst>
    <p:sldId id="263" r:id="rId4"/>
    <p:sldId id="264" r:id="rId5"/>
    <p:sldId id="268" r:id="rId6"/>
    <p:sldId id="273" r:id="rId7"/>
    <p:sldId id="274" r:id="rId8"/>
    <p:sldId id="270" r:id="rId9"/>
    <p:sldId id="272" r:id="rId10"/>
    <p:sldId id="271" r:id="rId11"/>
    <p:sldId id="275" r:id="rId12"/>
    <p:sldId id="277" r:id="rId13"/>
    <p:sldId id="269" r:id="rId14"/>
    <p:sldId id="276" r:id="rId15"/>
    <p:sldId id="267" r:id="rId1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2B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1" autoAdjust="0"/>
    <p:restoredTop sz="94604" autoAdjust="0"/>
  </p:normalViewPr>
  <p:slideViewPr>
    <p:cSldViewPr showGuides="1">
      <p:cViewPr varScale="1">
        <p:scale>
          <a:sx n="86" d="100"/>
          <a:sy n="86" d="100"/>
        </p:scale>
        <p:origin x="114" y="42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142961-36AE-44F5-B334-046443E3A20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93658958-D980-413F-9244-7AE4527E7A2A}">
      <dgm:prSet phldrT="[Testo]"/>
      <dgm:spPr>
        <a:gradFill flip="none" rotWithShape="1">
          <a:gsLst>
            <a:gs pos="0">
              <a:schemeClr val="accent2">
                <a:lumMod val="89000"/>
              </a:schemeClr>
            </a:gs>
            <a:gs pos="23000">
              <a:schemeClr val="accent2">
                <a:lumMod val="89000"/>
              </a:schemeClr>
            </a:gs>
            <a:gs pos="69000">
              <a:schemeClr val="accent2">
                <a:lumMod val="75000"/>
              </a:schemeClr>
            </a:gs>
            <a:gs pos="97000">
              <a:schemeClr val="accent2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it-IT" dirty="0" smtClean="0"/>
            <a:t>Borse di studio e agevolazioni</a:t>
          </a:r>
          <a:endParaRPr lang="it-IT" dirty="0"/>
        </a:p>
      </dgm:t>
    </dgm:pt>
    <dgm:pt modelId="{018E7D92-49F5-478E-B530-DC31101B1B98}" type="parTrans" cxnId="{70F4DC31-5DE1-4783-B785-E0B08E421326}">
      <dgm:prSet/>
      <dgm:spPr/>
      <dgm:t>
        <a:bodyPr/>
        <a:lstStyle/>
        <a:p>
          <a:endParaRPr lang="it-IT"/>
        </a:p>
      </dgm:t>
    </dgm:pt>
    <dgm:pt modelId="{5D4D5A3D-FEEF-4B87-9892-054EF66E6A0B}" type="sibTrans" cxnId="{70F4DC31-5DE1-4783-B785-E0B08E421326}">
      <dgm:prSet/>
      <dgm:spPr/>
      <dgm:t>
        <a:bodyPr/>
        <a:lstStyle/>
        <a:p>
          <a:endParaRPr lang="it-IT"/>
        </a:p>
      </dgm:t>
    </dgm:pt>
    <dgm:pt modelId="{5D1FCD78-2729-4638-8E36-2AEB9E5E7966}">
      <dgm:prSet phldrT="[Testo]"/>
      <dgm:spPr>
        <a:gradFill flip="none" rotWithShape="1">
          <a:gsLst>
            <a:gs pos="0">
              <a:schemeClr val="accent5">
                <a:lumMod val="89000"/>
              </a:schemeClr>
            </a:gs>
            <a:gs pos="23000">
              <a:schemeClr val="accent5">
                <a:lumMod val="89000"/>
              </a:schemeClr>
            </a:gs>
            <a:gs pos="69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it-IT" dirty="0" smtClean="0"/>
            <a:t>Alloggi, punti ristoro e trasporti</a:t>
          </a:r>
          <a:endParaRPr lang="it-IT" dirty="0"/>
        </a:p>
      </dgm:t>
    </dgm:pt>
    <dgm:pt modelId="{1C5F4CF9-E7A9-473E-9897-ACCF076650E1}" type="parTrans" cxnId="{A922F5E3-200E-4F35-9E17-08B809CE99BC}">
      <dgm:prSet/>
      <dgm:spPr/>
      <dgm:t>
        <a:bodyPr/>
        <a:lstStyle/>
        <a:p>
          <a:endParaRPr lang="it-IT"/>
        </a:p>
      </dgm:t>
    </dgm:pt>
    <dgm:pt modelId="{35A1BC74-17AB-492D-846F-27FC3301933A}" type="sibTrans" cxnId="{A922F5E3-200E-4F35-9E17-08B809CE99BC}">
      <dgm:prSet/>
      <dgm:spPr/>
      <dgm:t>
        <a:bodyPr/>
        <a:lstStyle/>
        <a:p>
          <a:endParaRPr lang="it-IT"/>
        </a:p>
      </dgm:t>
    </dgm:pt>
    <dgm:pt modelId="{74D10C8B-D2AE-46E1-AD54-96C9E37A9F80}">
      <dgm:prSet phldrT="[Testo]"/>
      <dgm:spPr>
        <a:gradFill flip="none" rotWithShape="1">
          <a:gsLst>
            <a:gs pos="0">
              <a:schemeClr val="accent6">
                <a:lumMod val="89000"/>
              </a:schemeClr>
            </a:gs>
            <a:gs pos="23000">
              <a:schemeClr val="accent6">
                <a:lumMod val="89000"/>
              </a:schemeClr>
            </a:gs>
            <a:gs pos="69000">
              <a:schemeClr val="accent6">
                <a:lumMod val="75000"/>
              </a:schemeClr>
            </a:gs>
            <a:gs pos="97000">
              <a:schemeClr val="accent6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it-IT" dirty="0" smtClean="0"/>
            <a:t>Supporto alla persona</a:t>
          </a:r>
          <a:endParaRPr lang="it-IT" dirty="0"/>
        </a:p>
      </dgm:t>
    </dgm:pt>
    <dgm:pt modelId="{F83E844D-C128-4E0C-A27B-22550F57A43C}" type="parTrans" cxnId="{C6046F6D-59C7-4522-AFDD-381795144989}">
      <dgm:prSet/>
      <dgm:spPr/>
      <dgm:t>
        <a:bodyPr/>
        <a:lstStyle/>
        <a:p>
          <a:endParaRPr lang="it-IT"/>
        </a:p>
      </dgm:t>
    </dgm:pt>
    <dgm:pt modelId="{6F6A31B1-81AA-4950-9431-904CB5DF4B92}" type="sibTrans" cxnId="{C6046F6D-59C7-4522-AFDD-381795144989}">
      <dgm:prSet/>
      <dgm:spPr/>
      <dgm:t>
        <a:bodyPr/>
        <a:lstStyle/>
        <a:p>
          <a:endParaRPr lang="it-IT"/>
        </a:p>
      </dgm:t>
    </dgm:pt>
    <dgm:pt modelId="{EDE379A5-FD02-42CD-8A25-0F0E7F373A9C}">
      <dgm:prSet phldrT="[Testo]"/>
      <dgm:sp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it-IT" dirty="0" smtClean="0"/>
            <a:t>Sport e tempo libero</a:t>
          </a:r>
          <a:endParaRPr lang="it-IT" dirty="0"/>
        </a:p>
      </dgm:t>
    </dgm:pt>
    <dgm:pt modelId="{2E6606C4-08A4-4CDC-B678-5F2D4F5ED9D4}" type="parTrans" cxnId="{213867F4-51A4-4E44-8667-3A0F314039B9}">
      <dgm:prSet/>
      <dgm:spPr/>
      <dgm:t>
        <a:bodyPr/>
        <a:lstStyle/>
        <a:p>
          <a:endParaRPr lang="it-IT"/>
        </a:p>
      </dgm:t>
    </dgm:pt>
    <dgm:pt modelId="{7323AF3B-71CE-46E0-9026-75F8AC092ADA}" type="sibTrans" cxnId="{213867F4-51A4-4E44-8667-3A0F314039B9}">
      <dgm:prSet/>
      <dgm:spPr/>
      <dgm:t>
        <a:bodyPr/>
        <a:lstStyle/>
        <a:p>
          <a:endParaRPr lang="it-IT"/>
        </a:p>
      </dgm:t>
    </dgm:pt>
    <dgm:pt modelId="{1D37226E-77F2-4A49-B850-9B1A364A240C}">
      <dgm:prSet phldrT="[Testo]"/>
      <dgm:spPr>
        <a:gradFill flip="none" rotWithShape="1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it-IT" dirty="0" smtClean="0"/>
            <a:t>Contatti utili</a:t>
          </a:r>
          <a:endParaRPr lang="it-IT" dirty="0"/>
        </a:p>
      </dgm:t>
    </dgm:pt>
    <dgm:pt modelId="{E321A747-BCEF-4EAA-A34B-5A9C346F1EE3}" type="parTrans" cxnId="{27F68CB4-1ECF-46FD-878C-D273273E48DD}">
      <dgm:prSet/>
      <dgm:spPr/>
      <dgm:t>
        <a:bodyPr/>
        <a:lstStyle/>
        <a:p>
          <a:endParaRPr lang="it-IT"/>
        </a:p>
      </dgm:t>
    </dgm:pt>
    <dgm:pt modelId="{285CD186-0A1B-4741-8148-692787FC1EC8}" type="sibTrans" cxnId="{27F68CB4-1ECF-46FD-878C-D273273E48DD}">
      <dgm:prSet/>
      <dgm:spPr/>
      <dgm:t>
        <a:bodyPr/>
        <a:lstStyle/>
        <a:p>
          <a:endParaRPr lang="it-IT"/>
        </a:p>
      </dgm:t>
    </dgm:pt>
    <dgm:pt modelId="{11A6349F-ACCA-4D0E-962E-F07C95C6F0C4}">
      <dgm:prSet phldrT="[Testo]"/>
      <dgm:spPr>
        <a:gradFill flip="none" rotWithShape="1">
          <a:gsLst>
            <a:gs pos="0">
              <a:schemeClr val="accent2">
                <a:lumMod val="89000"/>
              </a:schemeClr>
            </a:gs>
            <a:gs pos="23000">
              <a:schemeClr val="accent2">
                <a:lumMod val="89000"/>
              </a:schemeClr>
            </a:gs>
            <a:gs pos="69000">
              <a:schemeClr val="accent2">
                <a:lumMod val="75000"/>
              </a:schemeClr>
            </a:gs>
            <a:gs pos="97000">
              <a:schemeClr val="accent2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it-IT" dirty="0" smtClean="0"/>
            <a:t>Studenti online e </a:t>
          </a:r>
          <a:br>
            <a:rPr lang="it-IT" dirty="0" smtClean="0"/>
          </a:br>
          <a:r>
            <a:rPr lang="it-IT" dirty="0" err="1" smtClean="0"/>
            <a:t>App</a:t>
          </a:r>
          <a:r>
            <a:rPr lang="it-IT" dirty="0" smtClean="0"/>
            <a:t> </a:t>
          </a:r>
          <a:r>
            <a:rPr lang="it-IT" dirty="0" err="1" smtClean="0"/>
            <a:t>myUnibo</a:t>
          </a:r>
          <a:endParaRPr lang="it-IT" dirty="0"/>
        </a:p>
      </dgm:t>
    </dgm:pt>
    <dgm:pt modelId="{493E97DA-700C-41D1-ADD9-443F96F23388}" type="parTrans" cxnId="{7FAFE303-ED90-48B6-B4C7-85DBD77A8591}">
      <dgm:prSet/>
      <dgm:spPr/>
      <dgm:t>
        <a:bodyPr/>
        <a:lstStyle/>
        <a:p>
          <a:endParaRPr lang="it-IT"/>
        </a:p>
      </dgm:t>
    </dgm:pt>
    <dgm:pt modelId="{A51F153B-2019-4560-8C3B-3F4D00E77E38}" type="sibTrans" cxnId="{7FAFE303-ED90-48B6-B4C7-85DBD77A8591}">
      <dgm:prSet/>
      <dgm:spPr/>
      <dgm:t>
        <a:bodyPr/>
        <a:lstStyle/>
        <a:p>
          <a:endParaRPr lang="it-IT"/>
        </a:p>
      </dgm:t>
    </dgm:pt>
    <dgm:pt modelId="{17B8A86D-ADEE-4777-8018-91A4017BD9DD}">
      <dgm:prSet phldrT="[Testo]"/>
      <dgm:spPr>
        <a:gradFill flip="none" rotWithShape="1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it-IT" dirty="0" smtClean="0"/>
            <a:t>Studiare all’estero</a:t>
          </a:r>
          <a:endParaRPr lang="it-IT" dirty="0"/>
        </a:p>
      </dgm:t>
    </dgm:pt>
    <dgm:pt modelId="{7722F611-856C-4F29-9ACD-D3C0E7BFAF6C}" type="parTrans" cxnId="{4042F22E-B744-4CCC-8ECE-33E963ECC906}">
      <dgm:prSet/>
      <dgm:spPr/>
      <dgm:t>
        <a:bodyPr/>
        <a:lstStyle/>
        <a:p>
          <a:endParaRPr lang="it-IT"/>
        </a:p>
      </dgm:t>
    </dgm:pt>
    <dgm:pt modelId="{D1B17F5F-CF06-4DA1-84A6-78DE293879EF}" type="sibTrans" cxnId="{4042F22E-B744-4CCC-8ECE-33E963ECC906}">
      <dgm:prSet/>
      <dgm:spPr/>
      <dgm:t>
        <a:bodyPr/>
        <a:lstStyle/>
        <a:p>
          <a:endParaRPr lang="it-IT"/>
        </a:p>
      </dgm:t>
    </dgm:pt>
    <dgm:pt modelId="{9EEF0D71-B5A6-440E-882C-7FB203A7E758}">
      <dgm:prSet phldrT="[Testo]"/>
      <dgm:sp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it-IT" dirty="0" smtClean="0"/>
            <a:t>Studio</a:t>
          </a:r>
          <a:endParaRPr lang="it-IT" dirty="0"/>
        </a:p>
      </dgm:t>
    </dgm:pt>
    <dgm:pt modelId="{7AFBD27F-9A1A-4B55-9F4E-A106BEC9F2E4}" type="parTrans" cxnId="{03E8A842-766E-495A-BB7A-2007DF1ABB70}">
      <dgm:prSet/>
      <dgm:spPr/>
      <dgm:t>
        <a:bodyPr/>
        <a:lstStyle/>
        <a:p>
          <a:endParaRPr lang="it-IT"/>
        </a:p>
      </dgm:t>
    </dgm:pt>
    <dgm:pt modelId="{68062280-CA32-4E03-BC1A-B903E4E8EC08}" type="sibTrans" cxnId="{03E8A842-766E-495A-BB7A-2007DF1ABB70}">
      <dgm:prSet/>
      <dgm:spPr/>
      <dgm:t>
        <a:bodyPr/>
        <a:lstStyle/>
        <a:p>
          <a:endParaRPr lang="it-IT"/>
        </a:p>
      </dgm:t>
    </dgm:pt>
    <dgm:pt modelId="{0866264D-16B7-4CDB-A814-818B4C092828}">
      <dgm:prSet phldrT="[Testo]"/>
      <dgm:spPr>
        <a:gradFill flip="none" rotWithShape="1">
          <a:gsLst>
            <a:gs pos="0">
              <a:schemeClr val="accent4">
                <a:lumMod val="89000"/>
              </a:schemeClr>
            </a:gs>
            <a:gs pos="23000">
              <a:schemeClr val="accent4">
                <a:lumMod val="89000"/>
              </a:schemeClr>
            </a:gs>
            <a:gs pos="69000">
              <a:schemeClr val="accent4">
                <a:lumMod val="75000"/>
              </a:schemeClr>
            </a:gs>
            <a:gs pos="97000">
              <a:schemeClr val="accent4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it-IT" dirty="0" smtClean="0"/>
            <a:t>Orientamento Tirocini e job </a:t>
          </a:r>
          <a:r>
            <a:rPr lang="it-IT" dirty="0" err="1" smtClean="0"/>
            <a:t>placement</a:t>
          </a:r>
          <a:endParaRPr lang="it-IT" dirty="0"/>
        </a:p>
      </dgm:t>
    </dgm:pt>
    <dgm:pt modelId="{27DC4690-A7FB-4E28-855D-FC520FE0FE66}" type="parTrans" cxnId="{ECF87DE0-64A2-4022-8CF1-FC4AEBE730A4}">
      <dgm:prSet/>
      <dgm:spPr/>
      <dgm:t>
        <a:bodyPr/>
        <a:lstStyle/>
        <a:p>
          <a:endParaRPr lang="it-IT"/>
        </a:p>
      </dgm:t>
    </dgm:pt>
    <dgm:pt modelId="{A4C26C38-043F-4B09-B23B-D9725BFDCAF0}" type="sibTrans" cxnId="{ECF87DE0-64A2-4022-8CF1-FC4AEBE730A4}">
      <dgm:prSet/>
      <dgm:spPr/>
      <dgm:t>
        <a:bodyPr/>
        <a:lstStyle/>
        <a:p>
          <a:endParaRPr lang="it-IT"/>
        </a:p>
      </dgm:t>
    </dgm:pt>
    <dgm:pt modelId="{E2220A71-DBCF-4FBA-909F-3E002A9E7624}" type="pres">
      <dgm:prSet presAssocID="{28142961-36AE-44F5-B334-046443E3A20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8834DF40-D3F4-4CCB-8455-2638A249640D}" type="pres">
      <dgm:prSet presAssocID="{93658958-D980-413F-9244-7AE4527E7A2A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70F81F1-0FA2-45F0-87A5-178F55DCA148}" type="pres">
      <dgm:prSet presAssocID="{5D4D5A3D-FEEF-4B87-9892-054EF66E6A0B}" presName="sibTrans" presStyleCnt="0"/>
      <dgm:spPr/>
    </dgm:pt>
    <dgm:pt modelId="{71D13249-FE23-4C5C-9ECC-86162045A71A}" type="pres">
      <dgm:prSet presAssocID="{17B8A86D-ADEE-4777-8018-91A4017BD9DD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056BB01-8838-4E43-91D3-CCC73680702C}" type="pres">
      <dgm:prSet presAssocID="{D1B17F5F-CF06-4DA1-84A6-78DE293879EF}" presName="sibTrans" presStyleCnt="0"/>
      <dgm:spPr/>
    </dgm:pt>
    <dgm:pt modelId="{7BFF0678-CAF0-46BD-8746-B6504D3C883C}" type="pres">
      <dgm:prSet presAssocID="{9EEF0D71-B5A6-440E-882C-7FB203A7E758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4BE024D-50EC-44E4-BDC1-B81CCD8CE128}" type="pres">
      <dgm:prSet presAssocID="{68062280-CA32-4E03-BC1A-B903E4E8EC08}" presName="sibTrans" presStyleCnt="0"/>
      <dgm:spPr/>
    </dgm:pt>
    <dgm:pt modelId="{57296C35-94CD-4FB8-ADD9-5A209D516B26}" type="pres">
      <dgm:prSet presAssocID="{0866264D-16B7-4CDB-A814-818B4C092828}" presName="node" presStyleLbl="node1" presStyleIdx="3" presStyleCnt="9" custLinFactNeighborX="198" custLinFactNeighborY="-13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A23A4EA-8C7C-4E8D-8155-66D7C55F510E}" type="pres">
      <dgm:prSet presAssocID="{A4C26C38-043F-4B09-B23B-D9725BFDCAF0}" presName="sibTrans" presStyleCnt="0"/>
      <dgm:spPr/>
    </dgm:pt>
    <dgm:pt modelId="{F9161DE4-233F-4A8F-9AB8-5D9D5C9E749A}" type="pres">
      <dgm:prSet presAssocID="{5D1FCD78-2729-4638-8E36-2AEB9E5E7966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E1CF74E-4076-4404-915B-8809376143EC}" type="pres">
      <dgm:prSet presAssocID="{35A1BC74-17AB-492D-846F-27FC3301933A}" presName="sibTrans" presStyleCnt="0"/>
      <dgm:spPr/>
    </dgm:pt>
    <dgm:pt modelId="{982C9002-42C6-43FC-A38B-62F71BD8C801}" type="pres">
      <dgm:prSet presAssocID="{74D10C8B-D2AE-46E1-AD54-96C9E37A9F80}" presName="node" presStyleLbl="node1" presStyleIdx="5" presStyleCnt="9" custLinFactNeighborX="303" custLinFactNeighborY="-144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1777F40-DFA7-403E-85D4-61042E8C952A}" type="pres">
      <dgm:prSet presAssocID="{6F6A31B1-81AA-4950-9431-904CB5DF4B92}" presName="sibTrans" presStyleCnt="0"/>
      <dgm:spPr/>
    </dgm:pt>
    <dgm:pt modelId="{FF73FD5C-C210-4BC7-8B34-764602A9B019}" type="pres">
      <dgm:prSet presAssocID="{EDE379A5-FD02-42CD-8A25-0F0E7F373A9C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9FB88D9-7FEE-4A7B-AA46-F206CC0FAC53}" type="pres">
      <dgm:prSet presAssocID="{7323AF3B-71CE-46E0-9026-75F8AC092ADA}" presName="sibTrans" presStyleCnt="0"/>
      <dgm:spPr/>
    </dgm:pt>
    <dgm:pt modelId="{4681B2DD-1DD8-40E7-9A4B-68A25AD1A667}" type="pres">
      <dgm:prSet presAssocID="{1D37226E-77F2-4A49-B850-9B1A364A240C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13AEE2A-9163-4D77-A1DE-5996728D6B42}" type="pres">
      <dgm:prSet presAssocID="{285CD186-0A1B-4741-8148-692787FC1EC8}" presName="sibTrans" presStyleCnt="0"/>
      <dgm:spPr/>
    </dgm:pt>
    <dgm:pt modelId="{402114ED-C8BB-47BC-A3B8-7DAFAD602453}" type="pres">
      <dgm:prSet presAssocID="{11A6349F-ACCA-4D0E-962E-F07C95C6F0C4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77990D16-CC59-4C32-9C3C-2CB1A031B4AA}" type="presOf" srcId="{17B8A86D-ADEE-4777-8018-91A4017BD9DD}" destId="{71D13249-FE23-4C5C-9ECC-86162045A71A}" srcOrd="0" destOrd="0" presId="urn:microsoft.com/office/officeart/2005/8/layout/default"/>
    <dgm:cxn modelId="{211F6600-9906-4944-ACE0-A4F21C4FCC81}" type="presOf" srcId="{1D37226E-77F2-4A49-B850-9B1A364A240C}" destId="{4681B2DD-1DD8-40E7-9A4B-68A25AD1A667}" srcOrd="0" destOrd="0" presId="urn:microsoft.com/office/officeart/2005/8/layout/default"/>
    <dgm:cxn modelId="{AB16A5EC-BC4E-4C37-923A-2BFA255F6EA5}" type="presOf" srcId="{93658958-D980-413F-9244-7AE4527E7A2A}" destId="{8834DF40-D3F4-4CCB-8455-2638A249640D}" srcOrd="0" destOrd="0" presId="urn:microsoft.com/office/officeart/2005/8/layout/default"/>
    <dgm:cxn modelId="{4042F22E-B744-4CCC-8ECE-33E963ECC906}" srcId="{28142961-36AE-44F5-B334-046443E3A20F}" destId="{17B8A86D-ADEE-4777-8018-91A4017BD9DD}" srcOrd="1" destOrd="0" parTransId="{7722F611-856C-4F29-9ACD-D3C0E7BFAF6C}" sibTransId="{D1B17F5F-CF06-4DA1-84A6-78DE293879EF}"/>
    <dgm:cxn modelId="{7FAFE303-ED90-48B6-B4C7-85DBD77A8591}" srcId="{28142961-36AE-44F5-B334-046443E3A20F}" destId="{11A6349F-ACCA-4D0E-962E-F07C95C6F0C4}" srcOrd="8" destOrd="0" parTransId="{493E97DA-700C-41D1-ADD9-443F96F23388}" sibTransId="{A51F153B-2019-4560-8C3B-3F4D00E77E38}"/>
    <dgm:cxn modelId="{A64504A4-2A14-4CF5-BA3F-A163EA986213}" type="presOf" srcId="{11A6349F-ACCA-4D0E-962E-F07C95C6F0C4}" destId="{402114ED-C8BB-47BC-A3B8-7DAFAD602453}" srcOrd="0" destOrd="0" presId="urn:microsoft.com/office/officeart/2005/8/layout/default"/>
    <dgm:cxn modelId="{417082D3-BDA3-49A9-9091-A62DE326D1D6}" type="presOf" srcId="{EDE379A5-FD02-42CD-8A25-0F0E7F373A9C}" destId="{FF73FD5C-C210-4BC7-8B34-764602A9B019}" srcOrd="0" destOrd="0" presId="urn:microsoft.com/office/officeart/2005/8/layout/default"/>
    <dgm:cxn modelId="{176B77B0-9BD5-4C0D-BA68-F52E059C3E5C}" type="presOf" srcId="{9EEF0D71-B5A6-440E-882C-7FB203A7E758}" destId="{7BFF0678-CAF0-46BD-8746-B6504D3C883C}" srcOrd="0" destOrd="0" presId="urn:microsoft.com/office/officeart/2005/8/layout/default"/>
    <dgm:cxn modelId="{27F68CB4-1ECF-46FD-878C-D273273E48DD}" srcId="{28142961-36AE-44F5-B334-046443E3A20F}" destId="{1D37226E-77F2-4A49-B850-9B1A364A240C}" srcOrd="7" destOrd="0" parTransId="{E321A747-BCEF-4EAA-A34B-5A9C346F1EE3}" sibTransId="{285CD186-0A1B-4741-8148-692787FC1EC8}"/>
    <dgm:cxn modelId="{A3C66FBC-CA43-4328-B32D-5A41743B438A}" type="presOf" srcId="{5D1FCD78-2729-4638-8E36-2AEB9E5E7966}" destId="{F9161DE4-233F-4A8F-9AB8-5D9D5C9E749A}" srcOrd="0" destOrd="0" presId="urn:microsoft.com/office/officeart/2005/8/layout/default"/>
    <dgm:cxn modelId="{E206B464-D59B-49B7-B19A-C9D6C398644F}" type="presOf" srcId="{0866264D-16B7-4CDB-A814-818B4C092828}" destId="{57296C35-94CD-4FB8-ADD9-5A209D516B26}" srcOrd="0" destOrd="0" presId="urn:microsoft.com/office/officeart/2005/8/layout/default"/>
    <dgm:cxn modelId="{ECF87DE0-64A2-4022-8CF1-FC4AEBE730A4}" srcId="{28142961-36AE-44F5-B334-046443E3A20F}" destId="{0866264D-16B7-4CDB-A814-818B4C092828}" srcOrd="3" destOrd="0" parTransId="{27DC4690-A7FB-4E28-855D-FC520FE0FE66}" sibTransId="{A4C26C38-043F-4B09-B23B-D9725BFDCAF0}"/>
    <dgm:cxn modelId="{A922F5E3-200E-4F35-9E17-08B809CE99BC}" srcId="{28142961-36AE-44F5-B334-046443E3A20F}" destId="{5D1FCD78-2729-4638-8E36-2AEB9E5E7966}" srcOrd="4" destOrd="0" parTransId="{1C5F4CF9-E7A9-473E-9897-ACCF076650E1}" sibTransId="{35A1BC74-17AB-492D-846F-27FC3301933A}"/>
    <dgm:cxn modelId="{03E8A842-766E-495A-BB7A-2007DF1ABB70}" srcId="{28142961-36AE-44F5-B334-046443E3A20F}" destId="{9EEF0D71-B5A6-440E-882C-7FB203A7E758}" srcOrd="2" destOrd="0" parTransId="{7AFBD27F-9A1A-4B55-9F4E-A106BEC9F2E4}" sibTransId="{68062280-CA32-4E03-BC1A-B903E4E8EC08}"/>
    <dgm:cxn modelId="{70F4DC31-5DE1-4783-B785-E0B08E421326}" srcId="{28142961-36AE-44F5-B334-046443E3A20F}" destId="{93658958-D980-413F-9244-7AE4527E7A2A}" srcOrd="0" destOrd="0" parTransId="{018E7D92-49F5-478E-B530-DC31101B1B98}" sibTransId="{5D4D5A3D-FEEF-4B87-9892-054EF66E6A0B}"/>
    <dgm:cxn modelId="{C6046F6D-59C7-4522-AFDD-381795144989}" srcId="{28142961-36AE-44F5-B334-046443E3A20F}" destId="{74D10C8B-D2AE-46E1-AD54-96C9E37A9F80}" srcOrd="5" destOrd="0" parTransId="{F83E844D-C128-4E0C-A27B-22550F57A43C}" sibTransId="{6F6A31B1-81AA-4950-9431-904CB5DF4B92}"/>
    <dgm:cxn modelId="{7F582BBD-57B3-4D0E-A8D3-BA07F63B1EF9}" type="presOf" srcId="{74D10C8B-D2AE-46E1-AD54-96C9E37A9F80}" destId="{982C9002-42C6-43FC-A38B-62F71BD8C801}" srcOrd="0" destOrd="0" presId="urn:microsoft.com/office/officeart/2005/8/layout/default"/>
    <dgm:cxn modelId="{213867F4-51A4-4E44-8667-3A0F314039B9}" srcId="{28142961-36AE-44F5-B334-046443E3A20F}" destId="{EDE379A5-FD02-42CD-8A25-0F0E7F373A9C}" srcOrd="6" destOrd="0" parTransId="{2E6606C4-08A4-4CDC-B678-5F2D4F5ED9D4}" sibTransId="{7323AF3B-71CE-46E0-9026-75F8AC092ADA}"/>
    <dgm:cxn modelId="{AE280E8C-A230-4447-BD4D-371B4D8FA4F6}" type="presOf" srcId="{28142961-36AE-44F5-B334-046443E3A20F}" destId="{E2220A71-DBCF-4FBA-909F-3E002A9E7624}" srcOrd="0" destOrd="0" presId="urn:microsoft.com/office/officeart/2005/8/layout/default"/>
    <dgm:cxn modelId="{20CDF39B-B052-43CE-8EAE-AA59FD67B86B}" type="presParOf" srcId="{E2220A71-DBCF-4FBA-909F-3E002A9E7624}" destId="{8834DF40-D3F4-4CCB-8455-2638A249640D}" srcOrd="0" destOrd="0" presId="urn:microsoft.com/office/officeart/2005/8/layout/default"/>
    <dgm:cxn modelId="{4B0419C3-3F41-459C-8523-4B9ACE90750B}" type="presParOf" srcId="{E2220A71-DBCF-4FBA-909F-3E002A9E7624}" destId="{970F81F1-0FA2-45F0-87A5-178F55DCA148}" srcOrd="1" destOrd="0" presId="urn:microsoft.com/office/officeart/2005/8/layout/default"/>
    <dgm:cxn modelId="{8C86C1CC-1B5E-4414-A7C3-1B578D889471}" type="presParOf" srcId="{E2220A71-DBCF-4FBA-909F-3E002A9E7624}" destId="{71D13249-FE23-4C5C-9ECC-86162045A71A}" srcOrd="2" destOrd="0" presId="urn:microsoft.com/office/officeart/2005/8/layout/default"/>
    <dgm:cxn modelId="{6E4AC11D-B43E-4277-860C-2019CD559907}" type="presParOf" srcId="{E2220A71-DBCF-4FBA-909F-3E002A9E7624}" destId="{4056BB01-8838-4E43-91D3-CCC73680702C}" srcOrd="3" destOrd="0" presId="urn:microsoft.com/office/officeart/2005/8/layout/default"/>
    <dgm:cxn modelId="{19ED261F-3F60-4068-82BF-E436A149C951}" type="presParOf" srcId="{E2220A71-DBCF-4FBA-909F-3E002A9E7624}" destId="{7BFF0678-CAF0-46BD-8746-B6504D3C883C}" srcOrd="4" destOrd="0" presId="urn:microsoft.com/office/officeart/2005/8/layout/default"/>
    <dgm:cxn modelId="{752CA893-A450-4342-82B4-D5702DD46157}" type="presParOf" srcId="{E2220A71-DBCF-4FBA-909F-3E002A9E7624}" destId="{14BE024D-50EC-44E4-BDC1-B81CCD8CE128}" srcOrd="5" destOrd="0" presId="urn:microsoft.com/office/officeart/2005/8/layout/default"/>
    <dgm:cxn modelId="{0347984F-1496-4719-A299-057ECCF2BD50}" type="presParOf" srcId="{E2220A71-DBCF-4FBA-909F-3E002A9E7624}" destId="{57296C35-94CD-4FB8-ADD9-5A209D516B26}" srcOrd="6" destOrd="0" presId="urn:microsoft.com/office/officeart/2005/8/layout/default"/>
    <dgm:cxn modelId="{F147BA61-0A2A-4C1E-AF65-10E759E62314}" type="presParOf" srcId="{E2220A71-DBCF-4FBA-909F-3E002A9E7624}" destId="{EA23A4EA-8C7C-4E8D-8155-66D7C55F510E}" srcOrd="7" destOrd="0" presId="urn:microsoft.com/office/officeart/2005/8/layout/default"/>
    <dgm:cxn modelId="{748BDEE9-8C2F-4E24-BA7B-CAF3110FF0F6}" type="presParOf" srcId="{E2220A71-DBCF-4FBA-909F-3E002A9E7624}" destId="{F9161DE4-233F-4A8F-9AB8-5D9D5C9E749A}" srcOrd="8" destOrd="0" presId="urn:microsoft.com/office/officeart/2005/8/layout/default"/>
    <dgm:cxn modelId="{77617ACE-6F1F-4109-A743-9B3CFE29931D}" type="presParOf" srcId="{E2220A71-DBCF-4FBA-909F-3E002A9E7624}" destId="{8E1CF74E-4076-4404-915B-8809376143EC}" srcOrd="9" destOrd="0" presId="urn:microsoft.com/office/officeart/2005/8/layout/default"/>
    <dgm:cxn modelId="{D7F1E6F2-A3A6-489E-950F-D7B72E1AD3C1}" type="presParOf" srcId="{E2220A71-DBCF-4FBA-909F-3E002A9E7624}" destId="{982C9002-42C6-43FC-A38B-62F71BD8C801}" srcOrd="10" destOrd="0" presId="urn:microsoft.com/office/officeart/2005/8/layout/default"/>
    <dgm:cxn modelId="{2E2CCBD4-8C9C-46EC-826E-26FF635CFA8C}" type="presParOf" srcId="{E2220A71-DBCF-4FBA-909F-3E002A9E7624}" destId="{31777F40-DFA7-403E-85D4-61042E8C952A}" srcOrd="11" destOrd="0" presId="urn:microsoft.com/office/officeart/2005/8/layout/default"/>
    <dgm:cxn modelId="{5305D4FE-A8F1-457D-A1E2-90C315292625}" type="presParOf" srcId="{E2220A71-DBCF-4FBA-909F-3E002A9E7624}" destId="{FF73FD5C-C210-4BC7-8B34-764602A9B019}" srcOrd="12" destOrd="0" presId="urn:microsoft.com/office/officeart/2005/8/layout/default"/>
    <dgm:cxn modelId="{880EAA46-EB1B-4DE2-AE5E-AFE4A120DE5F}" type="presParOf" srcId="{E2220A71-DBCF-4FBA-909F-3E002A9E7624}" destId="{F9FB88D9-7FEE-4A7B-AA46-F206CC0FAC53}" srcOrd="13" destOrd="0" presId="urn:microsoft.com/office/officeart/2005/8/layout/default"/>
    <dgm:cxn modelId="{381BACC2-560A-4272-9664-4B42BCD450FC}" type="presParOf" srcId="{E2220A71-DBCF-4FBA-909F-3E002A9E7624}" destId="{4681B2DD-1DD8-40E7-9A4B-68A25AD1A667}" srcOrd="14" destOrd="0" presId="urn:microsoft.com/office/officeart/2005/8/layout/default"/>
    <dgm:cxn modelId="{253F83D9-EB08-470B-BA92-2930A0BAC243}" type="presParOf" srcId="{E2220A71-DBCF-4FBA-909F-3E002A9E7624}" destId="{513AEE2A-9163-4D77-A1DE-5996728D6B42}" srcOrd="15" destOrd="0" presId="urn:microsoft.com/office/officeart/2005/8/layout/default"/>
    <dgm:cxn modelId="{B7624A8B-50B2-49A0-834F-C95B3EC75ED5}" type="presParOf" srcId="{E2220A71-DBCF-4FBA-909F-3E002A9E7624}" destId="{402114ED-C8BB-47BC-A3B8-7DAFAD602453}" srcOrd="16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34DF40-D3F4-4CCB-8455-2638A249640D}">
      <dsp:nvSpPr>
        <dsp:cNvPr id="0" name=""/>
        <dsp:cNvSpPr/>
      </dsp:nvSpPr>
      <dsp:spPr>
        <a:xfrm>
          <a:off x="1246352" y="1796"/>
          <a:ext cx="2288973" cy="1373384"/>
        </a:xfrm>
        <a:prstGeom prst="rect">
          <a:avLst/>
        </a:prstGeom>
        <a:gradFill flip="none" rotWithShape="1">
          <a:gsLst>
            <a:gs pos="0">
              <a:schemeClr val="accent2">
                <a:lumMod val="89000"/>
              </a:schemeClr>
            </a:gs>
            <a:gs pos="23000">
              <a:schemeClr val="accent2">
                <a:lumMod val="89000"/>
              </a:schemeClr>
            </a:gs>
            <a:gs pos="69000">
              <a:schemeClr val="accent2">
                <a:lumMod val="75000"/>
              </a:schemeClr>
            </a:gs>
            <a:gs pos="97000">
              <a:schemeClr val="accent2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smtClean="0"/>
            <a:t>Borse di studio e agevolazioni</a:t>
          </a:r>
          <a:endParaRPr lang="it-IT" sz="2700" kern="1200" dirty="0"/>
        </a:p>
      </dsp:txBody>
      <dsp:txXfrm>
        <a:off x="1246352" y="1796"/>
        <a:ext cx="2288973" cy="1373384"/>
      </dsp:txXfrm>
    </dsp:sp>
    <dsp:sp modelId="{71D13249-FE23-4C5C-9ECC-86162045A71A}">
      <dsp:nvSpPr>
        <dsp:cNvPr id="0" name=""/>
        <dsp:cNvSpPr/>
      </dsp:nvSpPr>
      <dsp:spPr>
        <a:xfrm>
          <a:off x="3764223" y="1796"/>
          <a:ext cx="2288973" cy="1373384"/>
        </a:xfrm>
        <a:prstGeom prst="rect">
          <a:avLst/>
        </a:prstGeom>
        <a:gradFill flip="none" rotWithShape="1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smtClean="0"/>
            <a:t>Studiare all’estero</a:t>
          </a:r>
          <a:endParaRPr lang="it-IT" sz="2700" kern="1200" dirty="0"/>
        </a:p>
      </dsp:txBody>
      <dsp:txXfrm>
        <a:off x="3764223" y="1796"/>
        <a:ext cx="2288973" cy="1373384"/>
      </dsp:txXfrm>
    </dsp:sp>
    <dsp:sp modelId="{7BFF0678-CAF0-46BD-8746-B6504D3C883C}">
      <dsp:nvSpPr>
        <dsp:cNvPr id="0" name=""/>
        <dsp:cNvSpPr/>
      </dsp:nvSpPr>
      <dsp:spPr>
        <a:xfrm>
          <a:off x="6282094" y="1796"/>
          <a:ext cx="2288973" cy="1373384"/>
        </a:xfrm>
        <a:prstGeom prst="rect">
          <a:avLst/>
        </a:prstGeom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smtClean="0"/>
            <a:t>Studio</a:t>
          </a:r>
          <a:endParaRPr lang="it-IT" sz="2700" kern="1200" dirty="0"/>
        </a:p>
      </dsp:txBody>
      <dsp:txXfrm>
        <a:off x="6282094" y="1796"/>
        <a:ext cx="2288973" cy="1373384"/>
      </dsp:txXfrm>
    </dsp:sp>
    <dsp:sp modelId="{57296C35-94CD-4FB8-ADD9-5A209D516B26}">
      <dsp:nvSpPr>
        <dsp:cNvPr id="0" name=""/>
        <dsp:cNvSpPr/>
      </dsp:nvSpPr>
      <dsp:spPr>
        <a:xfrm>
          <a:off x="1250884" y="1602279"/>
          <a:ext cx="2288973" cy="1373384"/>
        </a:xfrm>
        <a:prstGeom prst="rect">
          <a:avLst/>
        </a:prstGeom>
        <a:gradFill flip="none" rotWithShape="1">
          <a:gsLst>
            <a:gs pos="0">
              <a:schemeClr val="accent4">
                <a:lumMod val="89000"/>
              </a:schemeClr>
            </a:gs>
            <a:gs pos="23000">
              <a:schemeClr val="accent4">
                <a:lumMod val="89000"/>
              </a:schemeClr>
            </a:gs>
            <a:gs pos="69000">
              <a:schemeClr val="accent4">
                <a:lumMod val="75000"/>
              </a:schemeClr>
            </a:gs>
            <a:gs pos="97000">
              <a:schemeClr val="accent4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smtClean="0"/>
            <a:t>Orientamento Tirocini e job </a:t>
          </a:r>
          <a:r>
            <a:rPr lang="it-IT" sz="2700" kern="1200" dirty="0" err="1" smtClean="0"/>
            <a:t>placement</a:t>
          </a:r>
          <a:endParaRPr lang="it-IT" sz="2700" kern="1200" dirty="0"/>
        </a:p>
      </dsp:txBody>
      <dsp:txXfrm>
        <a:off x="1250884" y="1602279"/>
        <a:ext cx="2288973" cy="1373384"/>
      </dsp:txXfrm>
    </dsp:sp>
    <dsp:sp modelId="{F9161DE4-233F-4A8F-9AB8-5D9D5C9E749A}">
      <dsp:nvSpPr>
        <dsp:cNvPr id="0" name=""/>
        <dsp:cNvSpPr/>
      </dsp:nvSpPr>
      <dsp:spPr>
        <a:xfrm>
          <a:off x="3764223" y="1604078"/>
          <a:ext cx="2288973" cy="1373384"/>
        </a:xfrm>
        <a:prstGeom prst="rect">
          <a:avLst/>
        </a:prstGeom>
        <a:gradFill flip="none" rotWithShape="1">
          <a:gsLst>
            <a:gs pos="0">
              <a:schemeClr val="accent5">
                <a:lumMod val="89000"/>
              </a:schemeClr>
            </a:gs>
            <a:gs pos="23000">
              <a:schemeClr val="accent5">
                <a:lumMod val="89000"/>
              </a:schemeClr>
            </a:gs>
            <a:gs pos="69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smtClean="0"/>
            <a:t>Alloggi, punti ristoro e trasporti</a:t>
          </a:r>
          <a:endParaRPr lang="it-IT" sz="2700" kern="1200" dirty="0"/>
        </a:p>
      </dsp:txBody>
      <dsp:txXfrm>
        <a:off x="3764223" y="1604078"/>
        <a:ext cx="2288973" cy="1373384"/>
      </dsp:txXfrm>
    </dsp:sp>
    <dsp:sp modelId="{982C9002-42C6-43FC-A38B-62F71BD8C801}">
      <dsp:nvSpPr>
        <dsp:cNvPr id="0" name=""/>
        <dsp:cNvSpPr/>
      </dsp:nvSpPr>
      <dsp:spPr>
        <a:xfrm>
          <a:off x="6289030" y="1584177"/>
          <a:ext cx="2288973" cy="1373384"/>
        </a:xfrm>
        <a:prstGeom prst="rect">
          <a:avLst/>
        </a:prstGeom>
        <a:gradFill flip="none" rotWithShape="1">
          <a:gsLst>
            <a:gs pos="0">
              <a:schemeClr val="accent6">
                <a:lumMod val="89000"/>
              </a:schemeClr>
            </a:gs>
            <a:gs pos="23000">
              <a:schemeClr val="accent6">
                <a:lumMod val="89000"/>
              </a:schemeClr>
            </a:gs>
            <a:gs pos="69000">
              <a:schemeClr val="accent6">
                <a:lumMod val="75000"/>
              </a:schemeClr>
            </a:gs>
            <a:gs pos="97000">
              <a:schemeClr val="accent6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smtClean="0"/>
            <a:t>Supporto alla persona</a:t>
          </a:r>
          <a:endParaRPr lang="it-IT" sz="2700" kern="1200" dirty="0"/>
        </a:p>
      </dsp:txBody>
      <dsp:txXfrm>
        <a:off x="6289030" y="1584177"/>
        <a:ext cx="2288973" cy="1373384"/>
      </dsp:txXfrm>
    </dsp:sp>
    <dsp:sp modelId="{FF73FD5C-C210-4BC7-8B34-764602A9B019}">
      <dsp:nvSpPr>
        <dsp:cNvPr id="0" name=""/>
        <dsp:cNvSpPr/>
      </dsp:nvSpPr>
      <dsp:spPr>
        <a:xfrm>
          <a:off x="1246352" y="3206360"/>
          <a:ext cx="2288973" cy="1373384"/>
        </a:xfrm>
        <a:prstGeom prst="rect">
          <a:avLst/>
        </a:prstGeom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smtClean="0"/>
            <a:t>Sport e tempo libero</a:t>
          </a:r>
          <a:endParaRPr lang="it-IT" sz="2700" kern="1200" dirty="0"/>
        </a:p>
      </dsp:txBody>
      <dsp:txXfrm>
        <a:off x="1246352" y="3206360"/>
        <a:ext cx="2288973" cy="1373384"/>
      </dsp:txXfrm>
    </dsp:sp>
    <dsp:sp modelId="{4681B2DD-1DD8-40E7-9A4B-68A25AD1A667}">
      <dsp:nvSpPr>
        <dsp:cNvPr id="0" name=""/>
        <dsp:cNvSpPr/>
      </dsp:nvSpPr>
      <dsp:spPr>
        <a:xfrm>
          <a:off x="3764223" y="3206360"/>
          <a:ext cx="2288973" cy="1373384"/>
        </a:xfrm>
        <a:prstGeom prst="rect">
          <a:avLst/>
        </a:prstGeom>
        <a:gradFill flip="none" rotWithShape="1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smtClean="0"/>
            <a:t>Contatti utili</a:t>
          </a:r>
          <a:endParaRPr lang="it-IT" sz="2700" kern="1200" dirty="0"/>
        </a:p>
      </dsp:txBody>
      <dsp:txXfrm>
        <a:off x="3764223" y="3206360"/>
        <a:ext cx="2288973" cy="1373384"/>
      </dsp:txXfrm>
    </dsp:sp>
    <dsp:sp modelId="{402114ED-C8BB-47BC-A3B8-7DAFAD602453}">
      <dsp:nvSpPr>
        <dsp:cNvPr id="0" name=""/>
        <dsp:cNvSpPr/>
      </dsp:nvSpPr>
      <dsp:spPr>
        <a:xfrm>
          <a:off x="6282094" y="3206360"/>
          <a:ext cx="2288973" cy="1373384"/>
        </a:xfrm>
        <a:prstGeom prst="rect">
          <a:avLst/>
        </a:prstGeom>
        <a:gradFill flip="none" rotWithShape="1">
          <a:gsLst>
            <a:gs pos="0">
              <a:schemeClr val="accent2">
                <a:lumMod val="89000"/>
              </a:schemeClr>
            </a:gs>
            <a:gs pos="23000">
              <a:schemeClr val="accent2">
                <a:lumMod val="89000"/>
              </a:schemeClr>
            </a:gs>
            <a:gs pos="69000">
              <a:schemeClr val="accent2">
                <a:lumMod val="75000"/>
              </a:schemeClr>
            </a:gs>
            <a:gs pos="97000">
              <a:schemeClr val="accent2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smtClean="0"/>
            <a:t>Studenti online e </a:t>
          </a:r>
          <a:br>
            <a:rPr lang="it-IT" sz="2700" kern="1200" dirty="0" smtClean="0"/>
          </a:br>
          <a:r>
            <a:rPr lang="it-IT" sz="2700" kern="1200" dirty="0" err="1" smtClean="0"/>
            <a:t>App</a:t>
          </a:r>
          <a:r>
            <a:rPr lang="it-IT" sz="2700" kern="1200" dirty="0" smtClean="0"/>
            <a:t> </a:t>
          </a:r>
          <a:r>
            <a:rPr lang="it-IT" sz="2700" kern="1200" dirty="0" err="1" smtClean="0"/>
            <a:t>myUnibo</a:t>
          </a:r>
          <a:endParaRPr lang="it-IT" sz="2700" kern="1200" dirty="0"/>
        </a:p>
      </dsp:txBody>
      <dsp:txXfrm>
        <a:off x="6282094" y="3206360"/>
        <a:ext cx="2288973" cy="13733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0" hasCustomPrompt="1"/>
          </p:nvPr>
        </p:nvSpPr>
        <p:spPr>
          <a:xfrm>
            <a:off x="4751851" y="548680"/>
            <a:ext cx="6913364" cy="4536504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6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inserire </a:t>
            </a:r>
          </a:p>
          <a:p>
            <a:pPr lvl="0"/>
            <a:r>
              <a:rPr lang="it-IT" dirty="0" smtClean="0"/>
              <a:t>il titolo della presentazione</a:t>
            </a:r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1" hasCustomPrompt="1"/>
          </p:nvPr>
        </p:nvSpPr>
        <p:spPr>
          <a:xfrm>
            <a:off x="4751917" y="5379814"/>
            <a:ext cx="7008283" cy="425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Nome Cognome</a:t>
            </a:r>
            <a:endParaRPr lang="it-IT" dirty="0"/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4751918" y="5877942"/>
            <a:ext cx="7105649" cy="7914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Dipartimento/Struttura </a:t>
            </a:r>
            <a:r>
              <a:rPr lang="it-IT" dirty="0" err="1" smtClean="0"/>
              <a:t>xxxxxx</a:t>
            </a:r>
            <a:r>
              <a:rPr lang="it-IT" dirty="0" smtClean="0"/>
              <a:t> </a:t>
            </a:r>
            <a:r>
              <a:rPr lang="it-IT" dirty="0" err="1" smtClean="0"/>
              <a:t>xxxxxxxxxxxx</a:t>
            </a:r>
            <a:r>
              <a:rPr lang="it-IT" dirty="0" smtClean="0"/>
              <a:t> </a:t>
            </a:r>
            <a:r>
              <a:rPr lang="it-IT" dirty="0" err="1" smtClean="0"/>
              <a:t>xxxxxxxx</a:t>
            </a:r>
            <a:r>
              <a:rPr lang="it-IT" dirty="0" smtClean="0"/>
              <a:t> </a:t>
            </a:r>
            <a:r>
              <a:rPr lang="it-IT" dirty="0" err="1" smtClean="0"/>
              <a:t>xxxxx</a:t>
            </a:r>
            <a:r>
              <a:rPr lang="it-IT" dirty="0" smtClean="0"/>
              <a:t> </a:t>
            </a:r>
            <a:r>
              <a:rPr lang="it-IT" dirty="0" err="1" smtClean="0"/>
              <a:t>xxxxxxxxxxxxxxxxxxx</a:t>
            </a:r>
            <a:r>
              <a:rPr lang="it-IT" dirty="0" smtClean="0"/>
              <a:t> </a:t>
            </a:r>
            <a:r>
              <a:rPr lang="it-IT" dirty="0" err="1" smtClean="0"/>
              <a:t>xxxxx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66725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punto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527051" y="1412876"/>
            <a:ext cx="11233149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testo</a:t>
            </a:r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2" hasCustomPrompt="1"/>
          </p:nvPr>
        </p:nvSpPr>
        <p:spPr>
          <a:xfrm>
            <a:off x="527051" y="1989138"/>
            <a:ext cx="11233149" cy="3960812"/>
          </a:xfrm>
          <a:prstGeom prst="rect">
            <a:avLst/>
          </a:prstGeom>
        </p:spPr>
        <p:txBody>
          <a:bodyPr/>
          <a:lstStyle>
            <a:lvl1pPr marL="285750" indent="-285750">
              <a:buFont typeface="Wingdings" panose="05000000000000000000" pitchFamily="2" charset="2"/>
              <a:buChar char="§"/>
              <a:defRPr sz="1800" baseline="0">
                <a:latin typeface="Century Gothic" panose="020B0502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1800">
                <a:latin typeface="Century Gothic" panose="020B0502020202020204" pitchFamily="34" charset="0"/>
              </a:defRPr>
            </a:lvl2pPr>
          </a:lstStyle>
          <a:p>
            <a:pPr lvl="1"/>
            <a:r>
              <a:rPr lang="it-IT" dirty="0" smtClean="0"/>
              <a:t>Fare clic per modificare il punto elenco uno</a:t>
            </a:r>
          </a:p>
          <a:p>
            <a:pPr lvl="1"/>
            <a:r>
              <a:rPr lang="it-IT" dirty="0" smtClean="0"/>
              <a:t>Fare clic per modificare il punto elenco due</a:t>
            </a:r>
          </a:p>
          <a:p>
            <a:pPr lvl="1"/>
            <a:r>
              <a:rPr lang="it-IT" dirty="0" smtClean="0"/>
              <a:t>Fare clic per modificare il punto elenco tre</a:t>
            </a:r>
          </a:p>
          <a:p>
            <a:pPr lvl="1"/>
            <a:r>
              <a:rPr lang="it-IT" dirty="0" smtClean="0"/>
              <a:t>Fare clic per modificare il punto elenco quattro</a:t>
            </a:r>
            <a:endParaRPr lang="it-IT" dirty="0"/>
          </a:p>
        </p:txBody>
      </p:sp>
      <p:sp>
        <p:nvSpPr>
          <p:cNvPr id="16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527051" y="476674"/>
            <a:ext cx="11233149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0438535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sempl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527051" y="476674"/>
            <a:ext cx="11233149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titolo della diapositiva</a:t>
            </a:r>
          </a:p>
        </p:txBody>
      </p:sp>
      <p:sp>
        <p:nvSpPr>
          <p:cNvPr id="9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527051" y="1412875"/>
            <a:ext cx="11233149" cy="4608413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testo</a:t>
            </a:r>
          </a:p>
        </p:txBody>
      </p:sp>
    </p:spTree>
    <p:extLst>
      <p:ext uri="{BB962C8B-B14F-4D97-AF65-F5344CB8AC3E}">
        <p14:creationId xmlns:p14="http://schemas.microsoft.com/office/powerpoint/2010/main" val="34181576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grafico 8"/>
          <p:cNvSpPr>
            <a:spLocks noGrp="1"/>
          </p:cNvSpPr>
          <p:nvPr>
            <p:ph type="chart" sz="quarter" idx="10" hasCustomPrompt="1"/>
          </p:nvPr>
        </p:nvSpPr>
        <p:spPr>
          <a:xfrm>
            <a:off x="911026" y="2781300"/>
            <a:ext cx="10369551" cy="30241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r>
              <a:rPr lang="it-IT" dirty="0" smtClean="0"/>
              <a:t>Fare clic sull’icona per inserire un grafico</a:t>
            </a:r>
          </a:p>
        </p:txBody>
      </p:sp>
      <p:sp>
        <p:nvSpPr>
          <p:cNvPr id="11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527051" y="1412876"/>
            <a:ext cx="11233149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testo</a:t>
            </a:r>
          </a:p>
        </p:txBody>
      </p:sp>
      <p:sp>
        <p:nvSpPr>
          <p:cNvPr id="6" name="Segnaposto testo 7"/>
          <p:cNvSpPr>
            <a:spLocks noGrp="1"/>
          </p:cNvSpPr>
          <p:nvPr>
            <p:ph type="body" sz="quarter" idx="13" hasCustomPrompt="1"/>
          </p:nvPr>
        </p:nvSpPr>
        <p:spPr>
          <a:xfrm>
            <a:off x="527051" y="476674"/>
            <a:ext cx="11233149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555833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immagine 10"/>
          <p:cNvSpPr>
            <a:spLocks noGrp="1"/>
          </p:cNvSpPr>
          <p:nvPr>
            <p:ph type="pic" sz="quarter" idx="10" hasCustomPrompt="1"/>
          </p:nvPr>
        </p:nvSpPr>
        <p:spPr>
          <a:xfrm>
            <a:off x="1534584" y="1700809"/>
            <a:ext cx="9122833" cy="4105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Century Gothic" panose="020B0502020202020204" pitchFamily="34" charset="0"/>
              </a:defRPr>
            </a:lvl1pPr>
          </a:lstStyle>
          <a:p>
            <a:r>
              <a:rPr lang="it-IT" dirty="0" smtClean="0"/>
              <a:t>Fare clic sull’icona per inserire un’immagine</a:t>
            </a:r>
            <a:endParaRPr lang="it-IT" dirty="0"/>
          </a:p>
        </p:txBody>
      </p:sp>
      <p:sp>
        <p:nvSpPr>
          <p:cNvPr id="5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527051" y="476674"/>
            <a:ext cx="11233149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9702583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HIUS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1487488" y="2780928"/>
            <a:ext cx="9217024" cy="43237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Nome Cognome</a:t>
            </a:r>
            <a:endParaRPr lang="it-IT" dirty="0"/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11" hasCustomPrompt="1"/>
          </p:nvPr>
        </p:nvSpPr>
        <p:spPr>
          <a:xfrm>
            <a:off x="1439483" y="3573017"/>
            <a:ext cx="9313035" cy="936103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Struttura</a:t>
            </a:r>
            <a:endParaRPr lang="it-IT" dirty="0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2" hasCustomPrompt="1"/>
          </p:nvPr>
        </p:nvSpPr>
        <p:spPr>
          <a:xfrm>
            <a:off x="1390651" y="4725144"/>
            <a:ext cx="9410700" cy="144016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300" b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nome.cognome@unibo.it</a:t>
            </a:r>
          </a:p>
          <a:p>
            <a:pPr lvl="0"/>
            <a:r>
              <a:rPr lang="it-IT" dirty="0" smtClean="0"/>
              <a:t>051 20 99982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49450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pic>
        <p:nvPicPr>
          <p:cNvPr id="10" name="Immagin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715" y="1700808"/>
            <a:ext cx="2538989" cy="2538989"/>
          </a:xfrm>
          <a:prstGeom prst="rect">
            <a:avLst/>
          </a:prstGeom>
        </p:spPr>
      </p:pic>
      <p:cxnSp>
        <p:nvCxnSpPr>
          <p:cNvPr id="12" name="Connettore 1 11"/>
          <p:cNvCxnSpPr/>
          <p:nvPr userDrawn="1"/>
        </p:nvCxnSpPr>
        <p:spPr>
          <a:xfrm>
            <a:off x="4367808" y="188640"/>
            <a:ext cx="0" cy="640871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3657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 userDrawn="1"/>
        </p:nvSpPr>
        <p:spPr>
          <a:xfrm>
            <a:off x="8773683" y="6173407"/>
            <a:ext cx="3215680" cy="54868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9416972" y="6165304"/>
            <a:ext cx="2007620" cy="548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652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1" r:id="rId2"/>
    <p:sldLayoutId id="2147483667" r:id="rId3"/>
    <p:sldLayoutId id="2147483669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505" y="116632"/>
            <a:ext cx="2538989" cy="2538989"/>
          </a:xfrm>
          <a:prstGeom prst="rect">
            <a:avLst/>
          </a:prstGeom>
        </p:spPr>
      </p:pic>
      <p:sp>
        <p:nvSpPr>
          <p:cNvPr id="9" name="CasellaDiTesto 8"/>
          <p:cNvSpPr txBox="1"/>
          <p:nvPr userDrawn="1"/>
        </p:nvSpPr>
        <p:spPr>
          <a:xfrm>
            <a:off x="4175787" y="6453336"/>
            <a:ext cx="38404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>
                <a:solidFill>
                  <a:schemeClr val="bg1"/>
                </a:solidFill>
              </a:rPr>
              <a:t>www.unibo.it</a:t>
            </a:r>
            <a:endParaRPr lang="it-IT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39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bo.it/unibocultura" TargetMode="External"/><Relationship Id="rId2" Type="http://schemas.openxmlformats.org/officeDocument/2006/relationships/hyperlink" Target="https://magazine.unibo.it/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://www.unibo.it/Associazioni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bo.it/appmyunibo" TargetMode="External"/><Relationship Id="rId2" Type="http://schemas.openxmlformats.org/officeDocument/2006/relationships/hyperlink" Target="https://studenti.unibo.it/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maorienta.unibo.it/AlmaMathematica" TargetMode="External"/><Relationship Id="rId2" Type="http://schemas.openxmlformats.org/officeDocument/2006/relationships/hyperlink" Target="https://book.unibo.it/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 smtClean="0"/>
              <a:t>Servizi e opportunità per gli studenti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4644913" y="6093296"/>
            <a:ext cx="7008283" cy="425450"/>
          </a:xfrm>
        </p:spPr>
        <p:txBody>
          <a:bodyPr/>
          <a:lstStyle/>
          <a:p>
            <a:r>
              <a:rPr lang="it-IT" smtClean="0"/>
              <a:t>www.unibo.it</a:t>
            </a:r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8523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2927648" y="522427"/>
            <a:ext cx="8726262" cy="4608413"/>
          </a:xfrm>
        </p:spPr>
        <p:txBody>
          <a:bodyPr/>
          <a:lstStyle/>
          <a:p>
            <a:r>
              <a:rPr lang="it-IT" b="1" dirty="0" err="1" smtClean="0"/>
              <a:t>UniboMagazine</a:t>
            </a:r>
            <a:r>
              <a:rPr lang="it-IT" b="1" dirty="0" smtClean="0"/>
              <a:t> e newsletter </a:t>
            </a:r>
            <a:r>
              <a:rPr lang="it-IT" b="1" dirty="0" err="1" smtClean="0"/>
              <a:t>UniboCultura</a:t>
            </a:r>
            <a:endParaRPr lang="it-IT" b="1" dirty="0"/>
          </a:p>
          <a:p>
            <a:r>
              <a:rPr lang="it-IT" dirty="0" smtClean="0"/>
              <a:t>Notizie, attualità, eventi e molto altro per restare sempre aggiornato su cosa accade nella tua Università</a:t>
            </a:r>
            <a:r>
              <a:rPr lang="it-IT" dirty="0"/>
              <a:t>. </a:t>
            </a:r>
            <a:r>
              <a:rPr lang="it-IT" dirty="0" smtClean="0">
                <a:hlinkClick r:id="rId2"/>
              </a:rPr>
              <a:t>magazine.unibo.it</a:t>
            </a:r>
            <a:r>
              <a:rPr lang="it-IT" dirty="0" smtClean="0"/>
              <a:t>; </a:t>
            </a:r>
            <a:r>
              <a:rPr lang="it-IT" dirty="0" smtClean="0">
                <a:hlinkClick r:id="rId3"/>
              </a:rPr>
              <a:t>unibo.it/</a:t>
            </a:r>
            <a:r>
              <a:rPr lang="it-IT" dirty="0" err="1" smtClean="0">
                <a:hlinkClick r:id="rId3"/>
              </a:rPr>
              <a:t>unibocultura</a:t>
            </a:r>
            <a:r>
              <a:rPr lang="it-IT" dirty="0" smtClean="0"/>
              <a:t>    </a:t>
            </a:r>
          </a:p>
          <a:p>
            <a:endParaRPr lang="it-IT" dirty="0"/>
          </a:p>
          <a:p>
            <a:r>
              <a:rPr lang="it-IT" b="1" dirty="0" smtClean="0"/>
              <a:t>Associazioni </a:t>
            </a:r>
            <a:r>
              <a:rPr lang="it-IT" b="1" dirty="0"/>
              <a:t>e cooperative studentesche</a:t>
            </a:r>
          </a:p>
          <a:p>
            <a:r>
              <a:rPr lang="it-IT" dirty="0" smtClean="0"/>
              <a:t>Le </a:t>
            </a:r>
            <a:r>
              <a:rPr lang="it-IT" dirty="0"/>
              <a:t>associazioni e le cooperative formate da studenti possono richiedere il</a:t>
            </a:r>
          </a:p>
          <a:p>
            <a:r>
              <a:rPr lang="it-IT" dirty="0"/>
              <a:t>riconoscimento dell’Università di Bologna tramite l’iscrizione a un apposito</a:t>
            </a:r>
          </a:p>
          <a:p>
            <a:r>
              <a:rPr lang="it-IT" dirty="0"/>
              <a:t>albo e partecipare ai bandi per la concessione di finanziamenti</a:t>
            </a:r>
            <a:r>
              <a:rPr lang="it-IT" dirty="0" smtClean="0"/>
              <a:t>. </a:t>
            </a:r>
            <a:r>
              <a:rPr lang="it-IT" dirty="0" smtClean="0">
                <a:hlinkClick r:id="rId4"/>
              </a:rPr>
              <a:t>unibo.it/Associazioni</a:t>
            </a:r>
            <a:r>
              <a:rPr lang="it-IT" dirty="0" smtClean="0"/>
              <a:t> </a:t>
            </a:r>
            <a:endParaRPr lang="it-IT" dirty="0"/>
          </a:p>
          <a:p>
            <a:endParaRPr lang="it-IT" dirty="0"/>
          </a:p>
        </p:txBody>
      </p:sp>
      <p:pic>
        <p:nvPicPr>
          <p:cNvPr id="8" name="Immagine 7"/>
          <p:cNvPicPr/>
          <p:nvPr/>
        </p:nvPicPr>
        <p:blipFill>
          <a:blip r:embed="rId5"/>
          <a:stretch>
            <a:fillRect/>
          </a:stretch>
        </p:blipFill>
        <p:spPr>
          <a:xfrm>
            <a:off x="394592" y="5866664"/>
            <a:ext cx="6120130" cy="402590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394592" y="5497332"/>
            <a:ext cx="6408712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Trovi le informazioni sul sito del corso di studio</a:t>
            </a:r>
            <a:endParaRPr lang="it-IT" dirty="0">
              <a:solidFill>
                <a:schemeClr val="bg1"/>
              </a:solidFill>
            </a:endParaRPr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94112" y="6265888"/>
            <a:ext cx="373696" cy="504056"/>
          </a:xfrm>
          <a:prstGeom prst="rect">
            <a:avLst/>
          </a:prstGeom>
        </p:spPr>
      </p:pic>
      <p:grpSp>
        <p:nvGrpSpPr>
          <p:cNvPr id="14" name="Gruppo 13"/>
          <p:cNvGrpSpPr/>
          <p:nvPr/>
        </p:nvGrpSpPr>
        <p:grpSpPr>
          <a:xfrm>
            <a:off x="392111" y="522427"/>
            <a:ext cx="2289960" cy="1373976"/>
            <a:chOff x="8250029" y="1603782"/>
            <a:chExt cx="2289960" cy="1373976"/>
          </a:xfrm>
          <a:gradFill flip="none" rotWithShape="1">
            <a:gsLst>
              <a:gs pos="0">
                <a:schemeClr val="accent3">
                  <a:lumMod val="89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grpSpPr>
        <p:sp>
          <p:nvSpPr>
            <p:cNvPr id="15" name="Rettangolo 14"/>
            <p:cNvSpPr/>
            <p:nvPr/>
          </p:nvSpPr>
          <p:spPr>
            <a:xfrm>
              <a:off x="8250029" y="1603782"/>
              <a:ext cx="2289960" cy="1373976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CasellaDiTesto 17"/>
            <p:cNvSpPr txBox="1"/>
            <p:nvPr/>
          </p:nvSpPr>
          <p:spPr>
            <a:xfrm>
              <a:off x="8250029" y="1603782"/>
              <a:ext cx="2289960" cy="137397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700" kern="1200" dirty="0" smtClean="0"/>
                <a:t>Sport e tempo libero</a:t>
              </a:r>
              <a:endParaRPr lang="it-IT" sz="27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454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2927648" y="522427"/>
            <a:ext cx="8726262" cy="4608413"/>
          </a:xfrm>
        </p:spPr>
        <p:txBody>
          <a:bodyPr/>
          <a:lstStyle/>
          <a:p>
            <a:pPr algn="just"/>
            <a:r>
              <a:rPr lang="it-IT" b="1" dirty="0" smtClean="0"/>
              <a:t>Tutor del corso</a:t>
            </a:r>
          </a:p>
          <a:p>
            <a:pPr algn="just"/>
            <a:r>
              <a:rPr lang="it-IT" dirty="0" smtClean="0"/>
              <a:t>I </a:t>
            </a:r>
            <a:r>
              <a:rPr lang="it-IT" dirty="0"/>
              <a:t>tutor sono un punto di riferimento per gli studenti durante il loro percorso universitario sia nei rapporti con i docenti sia nell’organizzazione delle attività di </a:t>
            </a:r>
            <a:r>
              <a:rPr lang="it-IT" dirty="0" smtClean="0"/>
              <a:t>studio.</a:t>
            </a:r>
          </a:p>
          <a:p>
            <a:pPr algn="just"/>
            <a:endParaRPr lang="it-IT" sz="1200" dirty="0" smtClean="0"/>
          </a:p>
          <a:p>
            <a:pPr algn="just"/>
            <a:r>
              <a:rPr lang="it-IT" b="1" dirty="0"/>
              <a:t>Segreterie </a:t>
            </a:r>
            <a:r>
              <a:rPr lang="it-IT" b="1" dirty="0" smtClean="0"/>
              <a:t>studenti</a:t>
            </a:r>
          </a:p>
          <a:p>
            <a:pPr algn="just"/>
            <a:r>
              <a:rPr lang="it-IT" dirty="0" smtClean="0"/>
              <a:t>Per </a:t>
            </a:r>
            <a:r>
              <a:rPr lang="it-IT" dirty="0"/>
              <a:t>informazioni </a:t>
            </a:r>
            <a:r>
              <a:rPr lang="it-IT" dirty="0" smtClean="0"/>
              <a:t>su iscrizioni, trasferimenti e passaggi di corso, pergamene</a:t>
            </a:r>
            <a:r>
              <a:rPr lang="it-IT" dirty="0"/>
              <a:t>, diploma </a:t>
            </a:r>
            <a:r>
              <a:rPr lang="it-IT" dirty="0" err="1" smtClean="0"/>
              <a:t>supplement</a:t>
            </a:r>
            <a:endParaRPr lang="it-IT" dirty="0" smtClean="0"/>
          </a:p>
          <a:p>
            <a:pPr algn="just"/>
            <a:endParaRPr lang="it-IT" sz="1200" dirty="0" smtClean="0"/>
          </a:p>
          <a:p>
            <a:pPr algn="just"/>
            <a:r>
              <a:rPr lang="it-IT" b="1" dirty="0" smtClean="0"/>
              <a:t>Contatti </a:t>
            </a:r>
            <a:r>
              <a:rPr lang="it-IT" b="1" dirty="0"/>
              <a:t>per studenti </a:t>
            </a:r>
            <a:r>
              <a:rPr lang="it-IT" b="1" dirty="0" smtClean="0"/>
              <a:t>internazionali</a:t>
            </a:r>
          </a:p>
          <a:p>
            <a:pPr algn="just"/>
            <a:r>
              <a:rPr lang="it-IT" dirty="0" smtClean="0"/>
              <a:t>Per informazioni su programmi </a:t>
            </a:r>
            <a:r>
              <a:rPr lang="it-IT" dirty="0"/>
              <a:t>di scambio</a:t>
            </a:r>
            <a:r>
              <a:rPr lang="it-IT" dirty="0" smtClean="0"/>
              <a:t>, </a:t>
            </a:r>
            <a:r>
              <a:rPr lang="it-IT" dirty="0"/>
              <a:t>corsi di lingua italiana e diritto allo </a:t>
            </a:r>
            <a:r>
              <a:rPr lang="it-IT" dirty="0" smtClean="0"/>
              <a:t>studio</a:t>
            </a:r>
            <a:endParaRPr lang="it-IT" dirty="0"/>
          </a:p>
          <a:p>
            <a:pPr algn="just"/>
            <a:endParaRPr lang="it-IT" sz="1200" dirty="0" smtClean="0"/>
          </a:p>
          <a:p>
            <a:pPr algn="just"/>
            <a:r>
              <a:rPr lang="it-IT" b="1" dirty="0" smtClean="0"/>
              <a:t>Ufficio didattico</a:t>
            </a:r>
          </a:p>
          <a:p>
            <a:pPr algn="just"/>
            <a:r>
              <a:rPr lang="it-IT" dirty="0" smtClean="0"/>
              <a:t>Per informazioni sull’organizzazione didattica del corso e per supporto alla compilazione del piano di studi</a:t>
            </a:r>
          </a:p>
        </p:txBody>
      </p:sp>
      <p:pic>
        <p:nvPicPr>
          <p:cNvPr id="8" name="Immagine 7"/>
          <p:cNvPicPr/>
          <p:nvPr/>
        </p:nvPicPr>
        <p:blipFill>
          <a:blip r:embed="rId2"/>
          <a:stretch>
            <a:fillRect/>
          </a:stretch>
        </p:blipFill>
        <p:spPr>
          <a:xfrm>
            <a:off x="394592" y="5866664"/>
            <a:ext cx="6120130" cy="402590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394592" y="5497332"/>
            <a:ext cx="6408712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Trovi le informazioni sul sito del corso di studio</a:t>
            </a:r>
            <a:endParaRPr lang="it-IT" dirty="0">
              <a:solidFill>
                <a:schemeClr val="bg1"/>
              </a:solidFill>
            </a:endParaRPr>
          </a:p>
        </p:txBody>
      </p:sp>
      <p:grpSp>
        <p:nvGrpSpPr>
          <p:cNvPr id="16" name="Gruppo 15"/>
          <p:cNvGrpSpPr/>
          <p:nvPr/>
        </p:nvGrpSpPr>
        <p:grpSpPr>
          <a:xfrm>
            <a:off x="396700" y="522427"/>
            <a:ext cx="2289960" cy="1373976"/>
            <a:chOff x="3212115" y="809"/>
            <a:chExt cx="2289960" cy="1373976"/>
          </a:xfr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grpSpPr>
        <p:sp>
          <p:nvSpPr>
            <p:cNvPr id="17" name="Rettangolo 16"/>
            <p:cNvSpPr/>
            <p:nvPr/>
          </p:nvSpPr>
          <p:spPr>
            <a:xfrm>
              <a:off x="3212115" y="809"/>
              <a:ext cx="2289960" cy="1373976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CasellaDiTesto 17"/>
            <p:cNvSpPr txBox="1"/>
            <p:nvPr/>
          </p:nvSpPr>
          <p:spPr>
            <a:xfrm>
              <a:off x="3212115" y="809"/>
              <a:ext cx="2289960" cy="137397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700" kern="1200" dirty="0" smtClean="0"/>
                <a:t>Contatti utili</a:t>
              </a:r>
              <a:endParaRPr lang="it-IT" sz="2700" kern="1200" dirty="0"/>
            </a:p>
          </p:txBody>
        </p:sp>
      </p:grpSp>
      <p:pic>
        <p:nvPicPr>
          <p:cNvPr id="20" name="Immagin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5960" y="6265888"/>
            <a:ext cx="373696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35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2927648" y="522427"/>
            <a:ext cx="8726262" cy="5066813"/>
          </a:xfrm>
        </p:spPr>
        <p:txBody>
          <a:bodyPr/>
          <a:lstStyle/>
          <a:p>
            <a:pPr algn="just"/>
            <a:r>
              <a:rPr lang="it-IT" b="1" dirty="0" smtClean="0"/>
              <a:t>Studenti online</a:t>
            </a:r>
          </a:p>
          <a:p>
            <a:pPr algn="just"/>
            <a:r>
              <a:rPr lang="it-IT" dirty="0"/>
              <a:t>Consente di svolgere via web tutte le attività legate alla propria carriera</a:t>
            </a:r>
          </a:p>
          <a:p>
            <a:pPr algn="just"/>
            <a:r>
              <a:rPr lang="it-IT" dirty="0"/>
              <a:t>universitaria fino alla laurea. </a:t>
            </a:r>
            <a:endParaRPr lang="it-IT" dirty="0" smtClean="0"/>
          </a:p>
          <a:p>
            <a:r>
              <a:rPr lang="it-IT" dirty="0" smtClean="0"/>
              <a:t>Con </a:t>
            </a:r>
            <a:r>
              <a:rPr lang="it-IT" dirty="0"/>
              <a:t>Studenti </a:t>
            </a:r>
            <a:r>
              <a:rPr lang="it-IT" dirty="0" smtClean="0"/>
              <a:t>online </a:t>
            </a:r>
            <a:r>
              <a:rPr lang="it-IT" dirty="0"/>
              <a:t>è possibile gestire: </a:t>
            </a:r>
            <a:r>
              <a:rPr lang="it-IT" dirty="0" smtClean="0"/>
              <a:t>prove di ammissione, immatricolazioni</a:t>
            </a:r>
            <a:r>
              <a:rPr lang="it-IT" dirty="0"/>
              <a:t>, piani di studio, esami, tasse, certificati </a:t>
            </a:r>
            <a:r>
              <a:rPr lang="it-IT" dirty="0" smtClean="0"/>
              <a:t>e autocertificazioni</a:t>
            </a:r>
            <a:r>
              <a:rPr lang="it-IT" dirty="0"/>
              <a:t>, libretto online, laurea, passaggi di corso, trasferimenti</a:t>
            </a:r>
            <a:r>
              <a:rPr lang="it-IT" dirty="0" smtClean="0"/>
              <a:t>, sospensione </a:t>
            </a:r>
            <a:r>
              <a:rPr lang="it-IT" dirty="0"/>
              <a:t>degli studi, rinuncia agli studi, mobilità internazionale, tirocini</a:t>
            </a:r>
            <a:r>
              <a:rPr lang="it-IT" dirty="0" smtClean="0"/>
              <a:t>.</a:t>
            </a:r>
          </a:p>
          <a:p>
            <a:pPr algn="just"/>
            <a:r>
              <a:rPr lang="it-IT" dirty="0" smtClean="0">
                <a:hlinkClick r:id="rId2"/>
              </a:rPr>
              <a:t>studenti.unibo.it</a:t>
            </a:r>
            <a:r>
              <a:rPr lang="it-IT" dirty="0" smtClean="0"/>
              <a:t> </a:t>
            </a:r>
          </a:p>
          <a:p>
            <a:pPr algn="just"/>
            <a:endParaRPr lang="it-IT" dirty="0"/>
          </a:p>
          <a:p>
            <a:pPr algn="just"/>
            <a:r>
              <a:rPr lang="it-IT" b="1" dirty="0" err="1"/>
              <a:t>App</a:t>
            </a:r>
            <a:r>
              <a:rPr lang="it-IT" b="1" dirty="0"/>
              <a:t> </a:t>
            </a:r>
            <a:r>
              <a:rPr lang="it-IT" b="1" dirty="0" err="1"/>
              <a:t>myUniBo</a:t>
            </a:r>
            <a:r>
              <a:rPr lang="it-IT" b="1" dirty="0"/>
              <a:t> </a:t>
            </a:r>
          </a:p>
          <a:p>
            <a:pPr algn="just"/>
            <a:r>
              <a:rPr lang="it-IT" dirty="0"/>
              <a:t>Con </a:t>
            </a:r>
            <a:r>
              <a:rPr lang="it-IT" dirty="0" smtClean="0"/>
              <a:t>la </a:t>
            </a:r>
            <a:r>
              <a:rPr lang="it-IT" dirty="0" err="1" smtClean="0"/>
              <a:t>app</a:t>
            </a:r>
            <a:r>
              <a:rPr lang="it-IT" dirty="0" smtClean="0"/>
              <a:t> </a:t>
            </a:r>
            <a:r>
              <a:rPr lang="it-IT" dirty="0" err="1" smtClean="0"/>
              <a:t>myUniBo</a:t>
            </a:r>
            <a:r>
              <a:rPr lang="it-IT" dirty="0" smtClean="0"/>
              <a:t> </a:t>
            </a:r>
            <a:r>
              <a:rPr lang="it-IT" dirty="0"/>
              <a:t>puoi consultare la lista dei tuoi esami, controllarne gli esiti e prenotare quelli ancora da sostenere. </a:t>
            </a:r>
            <a:r>
              <a:rPr lang="it-IT" dirty="0" smtClean="0"/>
              <a:t>Puoi </a:t>
            </a:r>
            <a:r>
              <a:rPr lang="it-IT" dirty="0"/>
              <a:t>vedere date e luoghi degli appelli. Nell'area messaggi trovi le comunicazioni relative a variazioni delle date degli appelli, avvisi sull'uscita dei voti finali degli esami o delle prove parziali. </a:t>
            </a:r>
            <a:r>
              <a:rPr lang="it-IT" dirty="0" err="1"/>
              <a:t>MyUniBo</a:t>
            </a:r>
            <a:r>
              <a:rPr lang="it-IT" dirty="0"/>
              <a:t> è in evoluzione e si arricchirà presto di nuove funzioni e servizi. </a:t>
            </a:r>
            <a:r>
              <a:rPr lang="it-IT" dirty="0">
                <a:hlinkClick r:id="rId3"/>
              </a:rPr>
              <a:t>unibo.it/</a:t>
            </a:r>
            <a:r>
              <a:rPr lang="it-IT" dirty="0" err="1">
                <a:hlinkClick r:id="rId3"/>
              </a:rPr>
              <a:t>appmyunibo</a:t>
            </a:r>
            <a:endParaRPr lang="it-IT" dirty="0"/>
          </a:p>
          <a:p>
            <a:pPr algn="just"/>
            <a:endParaRPr lang="it-IT" dirty="0"/>
          </a:p>
        </p:txBody>
      </p:sp>
      <p:grpSp>
        <p:nvGrpSpPr>
          <p:cNvPr id="16" name="Gruppo 15"/>
          <p:cNvGrpSpPr/>
          <p:nvPr/>
        </p:nvGrpSpPr>
        <p:grpSpPr>
          <a:xfrm>
            <a:off x="396700" y="522427"/>
            <a:ext cx="2289960" cy="1373976"/>
            <a:chOff x="3212115" y="809"/>
            <a:chExt cx="2289960" cy="1373976"/>
          </a:xfr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grpSpPr>
        <p:sp>
          <p:nvSpPr>
            <p:cNvPr id="17" name="Rettangolo 16"/>
            <p:cNvSpPr/>
            <p:nvPr/>
          </p:nvSpPr>
          <p:spPr>
            <a:xfrm>
              <a:off x="3212115" y="809"/>
              <a:ext cx="2289960" cy="1373976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CasellaDiTesto 17"/>
            <p:cNvSpPr txBox="1"/>
            <p:nvPr/>
          </p:nvSpPr>
          <p:spPr>
            <a:xfrm>
              <a:off x="3212115" y="809"/>
              <a:ext cx="2289960" cy="137397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89000"/>
                  </a:schemeClr>
                </a:gs>
                <a:gs pos="23000">
                  <a:schemeClr val="accent2">
                    <a:lumMod val="89000"/>
                  </a:schemeClr>
                </a:gs>
                <a:gs pos="69000">
                  <a:schemeClr val="accent2">
                    <a:lumMod val="75000"/>
                  </a:schemeClr>
                </a:gs>
                <a:gs pos="97000">
                  <a:schemeClr val="accent2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700" dirty="0"/>
                <a:t>Studenti </a:t>
              </a:r>
              <a:r>
                <a:rPr lang="it-IT" sz="2700" dirty="0" smtClean="0"/>
                <a:t>online e  </a:t>
              </a:r>
              <a:r>
                <a:rPr lang="it-IT" sz="2700" dirty="0"/>
                <a:t/>
              </a:r>
              <a:br>
                <a:rPr lang="it-IT" sz="2700" dirty="0"/>
              </a:br>
              <a:r>
                <a:rPr lang="it-IT" sz="2700" dirty="0" err="1"/>
                <a:t>App</a:t>
              </a:r>
              <a:r>
                <a:rPr lang="it-IT" sz="2700" dirty="0"/>
                <a:t> </a:t>
              </a:r>
              <a:r>
                <a:rPr lang="it-IT" sz="2700" dirty="0" err="1"/>
                <a:t>myUniBo</a:t>
              </a:r>
              <a:endParaRPr lang="it-IT" sz="27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2350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/>
              <a:t>ABIS – AREA BIBLIOTECHE E SERVIZI ALLO STUDIO</a:t>
            </a:r>
          </a:p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it-IT" dirty="0"/>
              <a:t>abis.dirittoallostudio@unibo.it</a:t>
            </a:r>
          </a:p>
          <a:p>
            <a:r>
              <a:rPr lang="it-IT" dirty="0"/>
              <a:t>abis.segreteriestudenti@unibo.it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6941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 smtClean="0"/>
              <a:t>Servizi e opportunità per gli studenti</a:t>
            </a:r>
            <a:endParaRPr lang="it-IT" dirty="0"/>
          </a:p>
        </p:txBody>
      </p:sp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419676524"/>
              </p:ext>
            </p:extLst>
          </p:nvPr>
        </p:nvGraphicFramePr>
        <p:xfrm>
          <a:off x="527051" y="1124745"/>
          <a:ext cx="9817421" cy="45815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9944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2927648" y="522427"/>
            <a:ext cx="8726262" cy="4608413"/>
          </a:xfrm>
        </p:spPr>
        <p:txBody>
          <a:bodyPr/>
          <a:lstStyle/>
          <a:p>
            <a:r>
              <a:rPr lang="it-IT" b="1" dirty="0" smtClean="0"/>
              <a:t>Tasse A.A. 2019/20</a:t>
            </a:r>
          </a:p>
          <a:p>
            <a:r>
              <a:rPr lang="it-IT" dirty="0"/>
              <a:t>Le tasse universitarie sono calcolate in base alle condizioni economiche. È necessario presentare l’ISEE per prestazioni agevolate di diritto allo studio </a:t>
            </a:r>
            <a:r>
              <a:rPr lang="it-IT" b="1" dirty="0"/>
              <a:t>entro il </a:t>
            </a:r>
            <a:r>
              <a:rPr lang="it-IT" b="1" dirty="0" smtClean="0"/>
              <a:t>30 ottobre 2019.</a:t>
            </a:r>
          </a:p>
          <a:p>
            <a:endParaRPr lang="it-IT" b="1" dirty="0"/>
          </a:p>
          <a:p>
            <a:r>
              <a:rPr lang="it-IT" b="1" dirty="0" smtClean="0"/>
              <a:t>Borse di studio e agevolazioni economiche</a:t>
            </a:r>
          </a:p>
          <a:p>
            <a:r>
              <a:rPr lang="it-IT" dirty="0" smtClean="0"/>
              <a:t>Consulta i bandi di Ateneo e il bando </a:t>
            </a:r>
            <a:r>
              <a:rPr lang="it-IT" dirty="0" err="1" smtClean="0"/>
              <a:t>Er.go</a:t>
            </a:r>
            <a:r>
              <a:rPr lang="it-IT" dirty="0" smtClean="0"/>
              <a:t> per ottenere i benefici economici. Attenzione alle scadenze!</a:t>
            </a:r>
          </a:p>
          <a:p>
            <a:endParaRPr lang="it-IT" dirty="0"/>
          </a:p>
          <a:p>
            <a:r>
              <a:rPr lang="it-IT" b="1" dirty="0"/>
              <a:t>Attività di collaborazione degli studenti - 150 </a:t>
            </a:r>
            <a:r>
              <a:rPr lang="it-IT" b="1" dirty="0" smtClean="0"/>
              <a:t>ore</a:t>
            </a:r>
          </a:p>
          <a:p>
            <a:r>
              <a:rPr lang="it-IT" dirty="0" smtClean="0"/>
              <a:t>L'Ateneo </a:t>
            </a:r>
            <a:r>
              <a:rPr lang="it-IT" dirty="0"/>
              <a:t>offre a studenti con particolari condizioni di reddito e merito, l'opportunità di svolgere attività di collaborazione presso varie strutture. </a:t>
            </a:r>
            <a:endParaRPr lang="it-IT" dirty="0" smtClean="0"/>
          </a:p>
          <a:p>
            <a:endParaRPr lang="it-IT" dirty="0"/>
          </a:p>
        </p:txBody>
      </p:sp>
      <p:pic>
        <p:nvPicPr>
          <p:cNvPr id="8" name="Immagine 7"/>
          <p:cNvPicPr/>
          <p:nvPr/>
        </p:nvPicPr>
        <p:blipFill>
          <a:blip r:embed="rId2"/>
          <a:stretch>
            <a:fillRect/>
          </a:stretch>
        </p:blipFill>
        <p:spPr>
          <a:xfrm>
            <a:off x="394592" y="5866664"/>
            <a:ext cx="6120130" cy="402590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394592" y="5497332"/>
            <a:ext cx="6408712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Trovi le informazioni sul sito del corso di studio</a:t>
            </a:r>
            <a:endParaRPr lang="it-IT" dirty="0">
              <a:solidFill>
                <a:schemeClr val="bg1"/>
              </a:solidFill>
            </a:endParaRPr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7568" y="6266456"/>
            <a:ext cx="373696" cy="504056"/>
          </a:xfrm>
          <a:prstGeom prst="rect">
            <a:avLst/>
          </a:prstGeom>
        </p:spPr>
      </p:pic>
      <p:grpSp>
        <p:nvGrpSpPr>
          <p:cNvPr id="16" name="Gruppo 15"/>
          <p:cNvGrpSpPr/>
          <p:nvPr/>
        </p:nvGrpSpPr>
        <p:grpSpPr>
          <a:xfrm>
            <a:off x="394592" y="522427"/>
            <a:ext cx="2289960" cy="1373976"/>
            <a:chOff x="693158" y="809"/>
            <a:chExt cx="2289960" cy="1373976"/>
          </a:xfrm>
        </p:grpSpPr>
        <p:sp>
          <p:nvSpPr>
            <p:cNvPr id="17" name="Rettangolo 16"/>
            <p:cNvSpPr/>
            <p:nvPr/>
          </p:nvSpPr>
          <p:spPr>
            <a:xfrm>
              <a:off x="693158" y="809"/>
              <a:ext cx="2289960" cy="137397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89000"/>
                  </a:schemeClr>
                </a:gs>
                <a:gs pos="23000">
                  <a:schemeClr val="accent2">
                    <a:lumMod val="89000"/>
                  </a:schemeClr>
                </a:gs>
                <a:gs pos="69000">
                  <a:schemeClr val="accent2">
                    <a:lumMod val="75000"/>
                  </a:schemeClr>
                </a:gs>
                <a:gs pos="97000">
                  <a:schemeClr val="accent2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CasellaDiTesto 17"/>
            <p:cNvSpPr txBox="1"/>
            <p:nvPr/>
          </p:nvSpPr>
          <p:spPr>
            <a:xfrm>
              <a:off x="693158" y="809"/>
              <a:ext cx="2289960" cy="13739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700" kern="1200" dirty="0" smtClean="0"/>
                <a:t>Borse di studio e agevolazioni</a:t>
              </a:r>
              <a:endParaRPr lang="it-IT" sz="2700" kern="1200" dirty="0"/>
            </a:p>
          </p:txBody>
        </p:sp>
      </p:grpSp>
      <p:pic>
        <p:nvPicPr>
          <p:cNvPr id="19" name="Immagin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4112" y="6265888"/>
            <a:ext cx="373696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73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2927648" y="522427"/>
            <a:ext cx="8726262" cy="4608413"/>
          </a:xfrm>
        </p:spPr>
        <p:txBody>
          <a:bodyPr/>
          <a:lstStyle/>
          <a:p>
            <a:r>
              <a:rPr lang="it-IT" b="1" dirty="0" smtClean="0"/>
              <a:t>Erasmus+</a:t>
            </a:r>
          </a:p>
          <a:p>
            <a:r>
              <a:rPr lang="it-IT" dirty="0"/>
              <a:t>Il programma Erasmus+ ti permette di trascorrere parte del tuo percorso universitario, da tre a dodici mesi, in un altro paese europeo. </a:t>
            </a:r>
            <a:endParaRPr lang="it-IT" dirty="0" smtClean="0"/>
          </a:p>
          <a:p>
            <a:endParaRPr lang="it-IT" dirty="0"/>
          </a:p>
          <a:p>
            <a:r>
              <a:rPr lang="it-IT" b="1" dirty="0" err="1" smtClean="0"/>
              <a:t>Overseas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Overseas</a:t>
            </a:r>
            <a:r>
              <a:rPr lang="it-IT" dirty="0" smtClean="0"/>
              <a:t> ti offre </a:t>
            </a:r>
            <a:r>
              <a:rPr lang="it-IT" dirty="0"/>
              <a:t>la possibilità di trascorre un periodo di studio in università di quattro continenti. </a:t>
            </a:r>
            <a:endParaRPr lang="it-IT" dirty="0" smtClean="0"/>
          </a:p>
          <a:p>
            <a:endParaRPr lang="it-IT" dirty="0"/>
          </a:p>
          <a:p>
            <a:r>
              <a:rPr lang="it-IT" b="1" dirty="0" smtClean="0"/>
              <a:t>Tirocini all’estero</a:t>
            </a:r>
          </a:p>
          <a:p>
            <a:r>
              <a:rPr lang="it-IT" dirty="0" smtClean="0"/>
              <a:t>Tutte le opportunità per svolgere il tirocinio curriculare o post laurea all’estero</a:t>
            </a:r>
            <a:endParaRPr lang="it-IT" dirty="0"/>
          </a:p>
          <a:p>
            <a:endParaRPr lang="it-IT" dirty="0"/>
          </a:p>
        </p:txBody>
      </p:sp>
      <p:pic>
        <p:nvPicPr>
          <p:cNvPr id="8" name="Immagine 7"/>
          <p:cNvPicPr/>
          <p:nvPr/>
        </p:nvPicPr>
        <p:blipFill>
          <a:blip r:embed="rId2"/>
          <a:stretch>
            <a:fillRect/>
          </a:stretch>
        </p:blipFill>
        <p:spPr>
          <a:xfrm>
            <a:off x="394592" y="5866664"/>
            <a:ext cx="6120130" cy="402590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394592" y="5497332"/>
            <a:ext cx="6408712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Trovi le informazioni sul sito del corso di studio</a:t>
            </a:r>
            <a:endParaRPr lang="it-IT" dirty="0">
              <a:solidFill>
                <a:schemeClr val="bg1"/>
              </a:solidFill>
            </a:endParaRPr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4112" y="6265888"/>
            <a:ext cx="373696" cy="504056"/>
          </a:xfrm>
          <a:prstGeom prst="rect">
            <a:avLst/>
          </a:prstGeom>
        </p:spPr>
      </p:pic>
      <p:grpSp>
        <p:nvGrpSpPr>
          <p:cNvPr id="9" name="Gruppo 8"/>
          <p:cNvGrpSpPr/>
          <p:nvPr/>
        </p:nvGrpSpPr>
        <p:grpSpPr>
          <a:xfrm>
            <a:off x="394592" y="522427"/>
            <a:ext cx="2289960" cy="1373976"/>
            <a:chOff x="3212115" y="1603782"/>
            <a:chExt cx="2289960" cy="1373976"/>
          </a:xfrm>
        </p:grpSpPr>
        <p:sp>
          <p:nvSpPr>
            <p:cNvPr id="14" name="Rettangolo 13"/>
            <p:cNvSpPr/>
            <p:nvPr/>
          </p:nvSpPr>
          <p:spPr>
            <a:xfrm>
              <a:off x="3212115" y="1603782"/>
              <a:ext cx="2289960" cy="137397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89000"/>
                  </a:schemeClr>
                </a:gs>
                <a:gs pos="23000">
                  <a:schemeClr val="accent1">
                    <a:lumMod val="89000"/>
                  </a:schemeClr>
                </a:gs>
                <a:gs pos="69000">
                  <a:schemeClr val="accent1">
                    <a:lumMod val="75000"/>
                  </a:schemeClr>
                </a:gs>
                <a:gs pos="97000">
                  <a:schemeClr val="accent1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CasellaDiTesto 14"/>
            <p:cNvSpPr txBox="1"/>
            <p:nvPr/>
          </p:nvSpPr>
          <p:spPr>
            <a:xfrm>
              <a:off x="3212115" y="1603782"/>
              <a:ext cx="2289960" cy="13739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700" kern="1200" dirty="0" smtClean="0"/>
                <a:t>Studiare all’estero</a:t>
              </a:r>
              <a:endParaRPr lang="it-IT" sz="27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9118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2927648" y="522427"/>
            <a:ext cx="8726262" cy="4608413"/>
          </a:xfrm>
        </p:spPr>
        <p:txBody>
          <a:bodyPr/>
          <a:lstStyle/>
          <a:p>
            <a:r>
              <a:rPr lang="it-IT" sz="1600" b="1" dirty="0" smtClean="0"/>
              <a:t>Aule</a:t>
            </a:r>
            <a:r>
              <a:rPr lang="it-IT" sz="1600" b="1" dirty="0"/>
              <a:t>, </a:t>
            </a:r>
            <a:r>
              <a:rPr lang="it-IT" sz="1600" b="1" dirty="0" smtClean="0"/>
              <a:t>sale studio, laboratori </a:t>
            </a:r>
            <a:r>
              <a:rPr lang="it-IT" sz="1600" b="1" dirty="0"/>
              <a:t>e </a:t>
            </a:r>
            <a:r>
              <a:rPr lang="it-IT" sz="1600" b="1" dirty="0" smtClean="0"/>
              <a:t>biblioteche</a:t>
            </a:r>
          </a:p>
          <a:p>
            <a:r>
              <a:rPr lang="it-IT" sz="1600" dirty="0" smtClean="0"/>
              <a:t>Il luoghi in cui seguire le lezioni e studiare</a:t>
            </a:r>
          </a:p>
          <a:p>
            <a:endParaRPr lang="it-IT" sz="600" b="1" dirty="0"/>
          </a:p>
          <a:p>
            <a:r>
              <a:rPr lang="it-IT" sz="1600" b="1" dirty="0" smtClean="0"/>
              <a:t>Centro </a:t>
            </a:r>
            <a:r>
              <a:rPr lang="it-IT" sz="1600" b="1" dirty="0"/>
              <a:t>Linguistico di Ateneo – CLA </a:t>
            </a:r>
            <a:r>
              <a:rPr lang="it-IT" sz="1600" b="1" dirty="0" smtClean="0"/>
              <a:t/>
            </a:r>
            <a:br>
              <a:rPr lang="it-IT" sz="1600" b="1" dirty="0" smtClean="0"/>
            </a:br>
            <a:r>
              <a:rPr lang="it-IT" sz="1600" dirty="0" smtClean="0"/>
              <a:t>Offre </a:t>
            </a:r>
            <a:r>
              <a:rPr lang="it-IT" sz="1600" dirty="0"/>
              <a:t>corsi di lingua in aula e moduli </a:t>
            </a:r>
            <a:r>
              <a:rPr lang="it-IT" sz="1600" dirty="0" err="1"/>
              <a:t>blended</a:t>
            </a:r>
            <a:r>
              <a:rPr lang="it-IT" sz="1600" dirty="0"/>
              <a:t> per prepararsi a sostenere la prova di idoneità linguistica o per i programmi di mobilità internazionale. </a:t>
            </a:r>
            <a:r>
              <a:rPr lang="it-IT" sz="1600" dirty="0" smtClean="0"/>
              <a:t/>
            </a:r>
            <a:br>
              <a:rPr lang="it-IT" sz="1600" dirty="0" smtClean="0"/>
            </a:br>
            <a:endParaRPr lang="it-IT" sz="600" b="1" dirty="0"/>
          </a:p>
          <a:p>
            <a:r>
              <a:rPr lang="it-IT" sz="1600" b="1" dirty="0" smtClean="0"/>
              <a:t>BOOK </a:t>
            </a:r>
            <a:r>
              <a:rPr lang="it-IT" sz="1600" b="1" dirty="0"/>
              <a:t>– </a:t>
            </a:r>
            <a:r>
              <a:rPr lang="it-IT" sz="1600" b="1" dirty="0" err="1"/>
              <a:t>UniBo</a:t>
            </a:r>
            <a:r>
              <a:rPr lang="it-IT" sz="1600" b="1" dirty="0"/>
              <a:t> Open Knowledge </a:t>
            </a:r>
            <a:r>
              <a:rPr lang="it-IT" sz="1600" b="1" dirty="0" smtClean="0"/>
              <a:t/>
            </a:r>
            <a:br>
              <a:rPr lang="it-IT" sz="1600" b="1" dirty="0" smtClean="0"/>
            </a:br>
            <a:r>
              <a:rPr lang="it-IT" sz="1600" dirty="0" smtClean="0"/>
              <a:t>È </a:t>
            </a:r>
            <a:r>
              <a:rPr lang="it-IT" sz="1600" dirty="0"/>
              <a:t>la piattaforma sulla quale è possibile trovare i </a:t>
            </a:r>
            <a:r>
              <a:rPr lang="it-IT" sz="1600" dirty="0" err="1"/>
              <a:t>MOOCs</a:t>
            </a:r>
            <a:r>
              <a:rPr lang="it-IT" sz="1600" dirty="0"/>
              <a:t> (Massive Open Online Course) dell’Università di Bologna, cioè corsi online aperti a tutti e gratuiti. </a:t>
            </a:r>
            <a:r>
              <a:rPr lang="it-IT" sz="1600" dirty="0" smtClean="0">
                <a:hlinkClick r:id="rId2"/>
              </a:rPr>
              <a:t>book.unibo.it/</a:t>
            </a:r>
            <a:r>
              <a:rPr lang="it-IT" sz="1600" dirty="0" smtClean="0"/>
              <a:t> </a:t>
            </a:r>
          </a:p>
          <a:p>
            <a:endParaRPr lang="it-IT" sz="700" dirty="0"/>
          </a:p>
          <a:p>
            <a:r>
              <a:rPr lang="it-IT" sz="1600" b="1" dirty="0" err="1"/>
              <a:t>AlmaMathematica</a:t>
            </a:r>
            <a:r>
              <a:rPr lang="it-IT" sz="1600" b="1" dirty="0"/>
              <a:t> </a:t>
            </a:r>
            <a:r>
              <a:rPr lang="it-IT" sz="1600" b="1" dirty="0" smtClean="0"/>
              <a:t/>
            </a:r>
            <a:br>
              <a:rPr lang="it-IT" sz="1600" b="1" dirty="0" smtClean="0"/>
            </a:br>
            <a:r>
              <a:rPr lang="it-IT" sz="1600" dirty="0"/>
              <a:t>F</a:t>
            </a:r>
            <a:r>
              <a:rPr lang="it-IT" sz="1600" dirty="0" smtClean="0"/>
              <a:t>ornisce </a:t>
            </a:r>
            <a:r>
              <a:rPr lang="it-IT" sz="1600" dirty="0"/>
              <a:t>supporto didattico per migliorare la preparazione matematica necessaria ad assolvere gli Obblighi Formativi Aggiuntivi. </a:t>
            </a:r>
            <a:r>
              <a:rPr lang="it-IT" sz="1600" dirty="0" err="1">
                <a:hlinkClick r:id="rId3"/>
              </a:rPr>
              <a:t>almaorienta.unibo.it</a:t>
            </a:r>
            <a:r>
              <a:rPr lang="it-IT" sz="1600" dirty="0">
                <a:hlinkClick r:id="rId3"/>
              </a:rPr>
              <a:t>/</a:t>
            </a:r>
            <a:r>
              <a:rPr lang="it-IT" sz="1600" dirty="0" err="1">
                <a:hlinkClick r:id="rId3"/>
              </a:rPr>
              <a:t>AlmaMathematica</a:t>
            </a:r>
            <a:r>
              <a:rPr lang="it-IT" sz="1600" dirty="0"/>
              <a:t> </a:t>
            </a:r>
            <a:endParaRPr lang="it-IT" sz="1600" dirty="0" smtClean="0"/>
          </a:p>
          <a:p>
            <a:endParaRPr lang="it-IT" sz="700" dirty="0"/>
          </a:p>
          <a:p>
            <a:r>
              <a:rPr lang="it-IT" sz="1600" b="1" dirty="0" smtClean="0"/>
              <a:t>Prolungamento </a:t>
            </a:r>
            <a:r>
              <a:rPr lang="it-IT" sz="1600" b="1" dirty="0"/>
              <a:t>degli studi – Studente a tempo parziale</a:t>
            </a:r>
          </a:p>
          <a:p>
            <a:r>
              <a:rPr lang="it-IT" sz="1600" dirty="0" smtClean="0"/>
              <a:t>È possibile prolungare la durata degli studi senza andare fuori corso scegliendo l’opzione del tempo parziale.</a:t>
            </a:r>
            <a:endParaRPr lang="it-IT" sz="1600" dirty="0"/>
          </a:p>
          <a:p>
            <a:endParaRPr lang="it-IT" sz="1600" dirty="0"/>
          </a:p>
        </p:txBody>
      </p:sp>
      <p:pic>
        <p:nvPicPr>
          <p:cNvPr id="8" name="Immagine 7"/>
          <p:cNvPicPr/>
          <p:nvPr/>
        </p:nvPicPr>
        <p:blipFill>
          <a:blip r:embed="rId4"/>
          <a:stretch>
            <a:fillRect/>
          </a:stretch>
        </p:blipFill>
        <p:spPr>
          <a:xfrm>
            <a:off x="394592" y="5866664"/>
            <a:ext cx="6120130" cy="402590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394592" y="5497332"/>
            <a:ext cx="6408712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Trovi le informazioni sul sito del corso di studio</a:t>
            </a:r>
            <a:endParaRPr lang="it-IT" dirty="0">
              <a:solidFill>
                <a:schemeClr val="bg1"/>
              </a:solidFill>
            </a:endParaRPr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94112" y="6265888"/>
            <a:ext cx="373696" cy="504056"/>
          </a:xfrm>
          <a:prstGeom prst="rect">
            <a:avLst/>
          </a:prstGeom>
        </p:spPr>
      </p:pic>
      <p:grpSp>
        <p:nvGrpSpPr>
          <p:cNvPr id="11" name="Gruppo 10"/>
          <p:cNvGrpSpPr/>
          <p:nvPr/>
        </p:nvGrpSpPr>
        <p:grpSpPr>
          <a:xfrm>
            <a:off x="394592" y="522427"/>
            <a:ext cx="2289960" cy="1373976"/>
            <a:chOff x="5731072" y="1603782"/>
            <a:chExt cx="2289960" cy="1373976"/>
          </a:xfrm>
          <a:gradFill flip="none" rotWithShape="1">
            <a:gsLst>
              <a:gs pos="0">
                <a:schemeClr val="accent3">
                  <a:lumMod val="89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grpSpPr>
        <p:sp>
          <p:nvSpPr>
            <p:cNvPr id="12" name="Rettangolo 11"/>
            <p:cNvSpPr/>
            <p:nvPr/>
          </p:nvSpPr>
          <p:spPr>
            <a:xfrm>
              <a:off x="5731072" y="1603782"/>
              <a:ext cx="2289960" cy="1373976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CasellaDiTesto 12"/>
            <p:cNvSpPr txBox="1"/>
            <p:nvPr/>
          </p:nvSpPr>
          <p:spPr>
            <a:xfrm>
              <a:off x="5731072" y="1603782"/>
              <a:ext cx="2289960" cy="137397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700" kern="1200" dirty="0" smtClean="0"/>
                <a:t>Studio</a:t>
              </a:r>
              <a:endParaRPr lang="it-IT" sz="2700" kern="1200" dirty="0"/>
            </a:p>
          </p:txBody>
        </p:sp>
      </p:grpSp>
      <p:pic>
        <p:nvPicPr>
          <p:cNvPr id="17" name="Immagin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58008" y="6266456"/>
            <a:ext cx="373696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95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2855640" y="522427"/>
            <a:ext cx="8798270" cy="4861314"/>
          </a:xfrm>
        </p:spPr>
        <p:txBody>
          <a:bodyPr/>
          <a:lstStyle/>
          <a:p>
            <a:pPr algn="just"/>
            <a:r>
              <a:rPr lang="it-IT" b="1" dirty="0" smtClean="0"/>
              <a:t>Servizi di orientamento</a:t>
            </a:r>
          </a:p>
          <a:p>
            <a:pPr algn="just"/>
            <a:r>
              <a:rPr lang="it-IT" dirty="0"/>
              <a:t>I servizi e le attività di orientamento </a:t>
            </a:r>
            <a:r>
              <a:rPr lang="it-IT" dirty="0" smtClean="0"/>
              <a:t>a supporto della </a:t>
            </a:r>
            <a:r>
              <a:rPr lang="it-IT" dirty="0"/>
              <a:t>scelta del corso e in ogni fase del percorso </a:t>
            </a:r>
            <a:r>
              <a:rPr lang="it-IT" dirty="0" smtClean="0"/>
              <a:t>formativo</a:t>
            </a:r>
          </a:p>
          <a:p>
            <a:pPr algn="just"/>
            <a:endParaRPr lang="it-IT" sz="1100" dirty="0" smtClean="0"/>
          </a:p>
          <a:p>
            <a:pPr algn="just"/>
            <a:r>
              <a:rPr lang="it-IT" dirty="0" smtClean="0"/>
              <a:t>I </a:t>
            </a:r>
            <a:r>
              <a:rPr lang="it-IT" b="1" dirty="0"/>
              <a:t>tirocini</a:t>
            </a:r>
            <a:r>
              <a:rPr lang="it-IT" dirty="0"/>
              <a:t> sono un primo contatto col mondo del lavoro utile per acquisire competenze e orientare e favorire le scelte </a:t>
            </a:r>
            <a:r>
              <a:rPr lang="it-IT" dirty="0" smtClean="0"/>
              <a:t>professionali. </a:t>
            </a:r>
          </a:p>
          <a:p>
            <a:pPr algn="just"/>
            <a:r>
              <a:rPr lang="it-IT" b="1" dirty="0"/>
              <a:t>Tirocini </a:t>
            </a:r>
            <a:r>
              <a:rPr lang="it-IT" b="1" dirty="0" smtClean="0"/>
              <a:t>curriculari: </a:t>
            </a:r>
            <a:r>
              <a:rPr lang="it-IT" dirty="0" smtClean="0"/>
              <a:t>i </a:t>
            </a:r>
            <a:r>
              <a:rPr lang="it-IT" dirty="0"/>
              <a:t>tirocini che gli studenti possono svolgere durante il percorso di studio</a:t>
            </a:r>
            <a:r>
              <a:rPr lang="it-IT" dirty="0" smtClean="0"/>
              <a:t>.</a:t>
            </a:r>
            <a:endParaRPr lang="it-IT" dirty="0"/>
          </a:p>
          <a:p>
            <a:pPr algn="just"/>
            <a:r>
              <a:rPr lang="it-IT" b="1" dirty="0"/>
              <a:t>Tirocini post </a:t>
            </a:r>
            <a:r>
              <a:rPr lang="it-IT" b="1" dirty="0" smtClean="0"/>
              <a:t>laurea:</a:t>
            </a:r>
            <a:r>
              <a:rPr lang="it-IT" dirty="0" smtClean="0"/>
              <a:t> I </a:t>
            </a:r>
            <a:r>
              <a:rPr lang="it-IT" dirty="0"/>
              <a:t>tirocini che i neolaureati possono svolgere entro i 12 mesi dalla laurea</a:t>
            </a:r>
            <a:r>
              <a:rPr lang="it-IT" dirty="0" smtClean="0"/>
              <a:t>.</a:t>
            </a:r>
          </a:p>
          <a:p>
            <a:pPr algn="just"/>
            <a:endParaRPr lang="it-IT" sz="1100" dirty="0" smtClean="0"/>
          </a:p>
          <a:p>
            <a:pPr algn="just"/>
            <a:r>
              <a:rPr lang="it-IT" dirty="0" smtClean="0"/>
              <a:t>Il </a:t>
            </a:r>
            <a:r>
              <a:rPr lang="it-IT" dirty="0"/>
              <a:t>servizio di </a:t>
            </a:r>
            <a:r>
              <a:rPr lang="it-IT" b="1" dirty="0"/>
              <a:t>orientamento al lavoro </a:t>
            </a:r>
            <a:r>
              <a:rPr lang="it-IT" dirty="0"/>
              <a:t>fornisce ai laureandi e neo-laureati strumenti di assistenza nella fase di inserimento nel mercato del lavoro</a:t>
            </a:r>
          </a:p>
          <a:p>
            <a:endParaRPr lang="it-IT" sz="1100" b="1" dirty="0"/>
          </a:p>
          <a:p>
            <a:r>
              <a:rPr lang="it-IT" dirty="0"/>
              <a:t>Il</a:t>
            </a:r>
            <a:r>
              <a:rPr lang="it-IT" b="1" dirty="0"/>
              <a:t> Job Placement </a:t>
            </a:r>
            <a:r>
              <a:rPr lang="it-IT" dirty="0"/>
              <a:t>mette in contatto i laureandi/laureati con il mondo del </a:t>
            </a:r>
            <a:r>
              <a:rPr lang="it-IT" dirty="0" smtClean="0"/>
              <a:t>lavoro. Consulta la bacheca offerte di lavoro.</a:t>
            </a:r>
            <a:endParaRPr lang="it-IT" dirty="0"/>
          </a:p>
        </p:txBody>
      </p:sp>
      <p:pic>
        <p:nvPicPr>
          <p:cNvPr id="8" name="Immagine 7"/>
          <p:cNvPicPr/>
          <p:nvPr/>
        </p:nvPicPr>
        <p:blipFill>
          <a:blip r:embed="rId2"/>
          <a:stretch>
            <a:fillRect/>
          </a:stretch>
        </p:blipFill>
        <p:spPr>
          <a:xfrm>
            <a:off x="394592" y="5866664"/>
            <a:ext cx="6120130" cy="402590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394592" y="5497332"/>
            <a:ext cx="6408712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Trovi le informazioni sul sito del corso di studio</a:t>
            </a:r>
            <a:endParaRPr lang="it-IT" dirty="0">
              <a:solidFill>
                <a:schemeClr val="bg1"/>
              </a:solidFill>
            </a:endParaRPr>
          </a:p>
        </p:txBody>
      </p:sp>
      <p:grpSp>
        <p:nvGrpSpPr>
          <p:cNvPr id="11" name="Gruppo 10"/>
          <p:cNvGrpSpPr/>
          <p:nvPr/>
        </p:nvGrpSpPr>
        <p:grpSpPr>
          <a:xfrm>
            <a:off x="394592" y="522427"/>
            <a:ext cx="2289960" cy="1373976"/>
            <a:chOff x="5731072" y="809"/>
            <a:chExt cx="2289960" cy="1373976"/>
          </a:xfr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grpSpPr>
        <p:sp>
          <p:nvSpPr>
            <p:cNvPr id="12" name="Rettangolo 11"/>
            <p:cNvSpPr/>
            <p:nvPr/>
          </p:nvSpPr>
          <p:spPr>
            <a:xfrm>
              <a:off x="5731072" y="809"/>
              <a:ext cx="2289960" cy="1373976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CasellaDiTesto 12"/>
            <p:cNvSpPr txBox="1"/>
            <p:nvPr/>
          </p:nvSpPr>
          <p:spPr>
            <a:xfrm>
              <a:off x="5731072" y="809"/>
              <a:ext cx="2289960" cy="137397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700" kern="1200" dirty="0" err="1" smtClean="0"/>
                <a:t>OrientamentoTirocini</a:t>
              </a:r>
              <a:r>
                <a:rPr lang="it-IT" sz="2700" kern="1200" dirty="0" smtClean="0"/>
                <a:t> e job </a:t>
              </a:r>
              <a:r>
                <a:rPr lang="it-IT" sz="2700" kern="1200" dirty="0" err="1" smtClean="0"/>
                <a:t>placement</a:t>
              </a:r>
              <a:endParaRPr lang="it-IT" sz="2700" kern="1200" dirty="0"/>
            </a:p>
          </p:txBody>
        </p:sp>
      </p:grpSp>
      <p:pic>
        <p:nvPicPr>
          <p:cNvPr id="14" name="Immagin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4112" y="6265888"/>
            <a:ext cx="373696" cy="504056"/>
          </a:xfrm>
          <a:prstGeom prst="rect">
            <a:avLst/>
          </a:prstGeom>
        </p:spPr>
      </p:pic>
      <p:pic>
        <p:nvPicPr>
          <p:cNvPr id="15" name="Immagin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8008" y="6266456"/>
            <a:ext cx="373696" cy="504056"/>
          </a:xfrm>
          <a:prstGeom prst="rect">
            <a:avLst/>
          </a:prstGeom>
        </p:spPr>
      </p:pic>
      <p:pic>
        <p:nvPicPr>
          <p:cNvPr id="16" name="Immagin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0856" y="6248121"/>
            <a:ext cx="373696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88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2927648" y="522427"/>
            <a:ext cx="8726262" cy="4608413"/>
          </a:xfrm>
        </p:spPr>
        <p:txBody>
          <a:bodyPr/>
          <a:lstStyle/>
          <a:p>
            <a:r>
              <a:rPr lang="it-IT" b="1" dirty="0"/>
              <a:t>Alloggi, residenze e servizi di supporto. 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dirty="0" smtClean="0"/>
              <a:t>Informazioni </a:t>
            </a:r>
            <a:r>
              <a:rPr lang="it-IT" dirty="0"/>
              <a:t>sulla ricerca di alloggi e sui contratti di </a:t>
            </a:r>
            <a:r>
              <a:rPr lang="it-IT" dirty="0" smtClean="0"/>
              <a:t>locazione.</a:t>
            </a:r>
            <a:endParaRPr lang="it-IT" dirty="0"/>
          </a:p>
          <a:p>
            <a:pPr algn="just"/>
            <a:endParaRPr lang="it-IT" dirty="0"/>
          </a:p>
          <a:p>
            <a:pPr algn="just"/>
            <a:r>
              <a:rPr lang="it-IT" b="1" dirty="0"/>
              <a:t>Mense e Punti Ristoro</a:t>
            </a:r>
          </a:p>
          <a:p>
            <a:pPr algn="just"/>
            <a:r>
              <a:rPr lang="it-IT" dirty="0" smtClean="0"/>
              <a:t>Gli studenti possono usufruire di sconti e agevolazioni presso le mense universitarie e in alcune strutture ristorative convenzionate</a:t>
            </a:r>
            <a:endParaRPr lang="it-IT" dirty="0"/>
          </a:p>
          <a:p>
            <a:pPr algn="just"/>
            <a:endParaRPr lang="it-IT" dirty="0"/>
          </a:p>
          <a:p>
            <a:pPr algn="just"/>
            <a:r>
              <a:rPr lang="it-IT" b="1" dirty="0" smtClean="0"/>
              <a:t>Trasporti </a:t>
            </a:r>
            <a:r>
              <a:rPr lang="it-IT" b="1" dirty="0"/>
              <a:t>e mobilità </a:t>
            </a:r>
            <a:endParaRPr lang="it-IT" b="1" dirty="0" smtClean="0"/>
          </a:p>
          <a:p>
            <a:pPr algn="just"/>
            <a:r>
              <a:rPr lang="it-IT" dirty="0" smtClean="0"/>
              <a:t>Abbonamenti TPER a </a:t>
            </a:r>
            <a:r>
              <a:rPr lang="it-IT" dirty="0"/>
              <a:t>prezzo scontato per gli </a:t>
            </a:r>
            <a:r>
              <a:rPr lang="it-IT" dirty="0" smtClean="0"/>
              <a:t>studenti e altre agevolazioni</a:t>
            </a:r>
            <a:endParaRPr lang="it-IT" dirty="0"/>
          </a:p>
        </p:txBody>
      </p:sp>
      <p:pic>
        <p:nvPicPr>
          <p:cNvPr id="8" name="Immagine 7"/>
          <p:cNvPicPr/>
          <p:nvPr/>
        </p:nvPicPr>
        <p:blipFill>
          <a:blip r:embed="rId2"/>
          <a:stretch>
            <a:fillRect/>
          </a:stretch>
        </p:blipFill>
        <p:spPr>
          <a:xfrm>
            <a:off x="394592" y="5866664"/>
            <a:ext cx="6120130" cy="402590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394592" y="5497332"/>
            <a:ext cx="6408712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Trovi le informazioni sul sito del corso di studio</a:t>
            </a:r>
            <a:endParaRPr lang="it-IT" dirty="0">
              <a:solidFill>
                <a:schemeClr val="bg1"/>
              </a:solidFill>
            </a:endParaRPr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4112" y="6265888"/>
            <a:ext cx="373696" cy="504056"/>
          </a:xfrm>
          <a:prstGeom prst="rect">
            <a:avLst/>
          </a:prstGeom>
        </p:spPr>
      </p:pic>
      <p:grpSp>
        <p:nvGrpSpPr>
          <p:cNvPr id="11" name="Gruppo 10"/>
          <p:cNvGrpSpPr/>
          <p:nvPr/>
        </p:nvGrpSpPr>
        <p:grpSpPr>
          <a:xfrm>
            <a:off x="394592" y="522427"/>
            <a:ext cx="2289960" cy="1373976"/>
            <a:chOff x="693158" y="1603782"/>
            <a:chExt cx="2289960" cy="1373976"/>
          </a:xfr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grpSpPr>
        <p:sp>
          <p:nvSpPr>
            <p:cNvPr id="12" name="Rettangolo 11"/>
            <p:cNvSpPr/>
            <p:nvPr/>
          </p:nvSpPr>
          <p:spPr>
            <a:xfrm>
              <a:off x="693158" y="1603782"/>
              <a:ext cx="2289960" cy="1373976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CasellaDiTesto 12"/>
            <p:cNvSpPr txBox="1"/>
            <p:nvPr/>
          </p:nvSpPr>
          <p:spPr>
            <a:xfrm>
              <a:off x="693158" y="1603782"/>
              <a:ext cx="2289960" cy="137397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700" kern="1200" dirty="0" smtClean="0"/>
                <a:t>Alloggi, punti ristoro e trasporti</a:t>
              </a:r>
              <a:endParaRPr lang="it-IT" sz="27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8205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2927648" y="522427"/>
            <a:ext cx="8726262" cy="4608413"/>
          </a:xfrm>
        </p:spPr>
        <p:txBody>
          <a:bodyPr/>
          <a:lstStyle/>
          <a:p>
            <a:r>
              <a:rPr lang="it-IT" b="1" dirty="0"/>
              <a:t>Assistenza Sanitaria per studenti italiani fuori sede e internazionali</a:t>
            </a:r>
            <a:r>
              <a:rPr lang="it-IT" dirty="0"/>
              <a:t/>
            </a:r>
            <a:br>
              <a:rPr lang="it-IT" dirty="0"/>
            </a:br>
            <a:r>
              <a:rPr lang="it-IT" dirty="0"/>
              <a:t>Informazioni utili per fruire dell'assistenza medica durante il percorso di studi.</a:t>
            </a:r>
          </a:p>
          <a:p>
            <a:pPr algn="just"/>
            <a:endParaRPr lang="it-IT" dirty="0"/>
          </a:p>
          <a:p>
            <a:r>
              <a:rPr lang="it-IT" b="1" dirty="0" smtClean="0"/>
              <a:t>SAP </a:t>
            </a:r>
            <a:r>
              <a:rPr lang="it-IT" b="1" dirty="0"/>
              <a:t>- Servizio di aiuto psicologico 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dirty="0" smtClean="0"/>
              <a:t>Il servizio è a </a:t>
            </a:r>
            <a:r>
              <a:rPr lang="it-IT" dirty="0"/>
              <a:t>disposizione degli studenti che hanno problemi di tipo emotivo e relazionale, disturbi affettivi e comportamentali, </a:t>
            </a:r>
            <a:r>
              <a:rPr lang="it-IT" dirty="0" smtClean="0"/>
              <a:t>difficoltà nella vita universitaria.</a:t>
            </a:r>
          </a:p>
          <a:p>
            <a:pPr algn="just"/>
            <a:endParaRPr lang="it-IT" dirty="0" smtClean="0"/>
          </a:p>
          <a:p>
            <a:r>
              <a:rPr lang="it-IT" b="1" dirty="0" smtClean="0"/>
              <a:t>Servizio </a:t>
            </a:r>
            <a:r>
              <a:rPr lang="it-IT" b="1" dirty="0"/>
              <a:t>per gli studenti con Disabilità e con </a:t>
            </a:r>
            <a:r>
              <a:rPr lang="it-IT" b="1" dirty="0" smtClean="0"/>
              <a:t>DSA</a:t>
            </a:r>
            <a:br>
              <a:rPr lang="it-IT" b="1" dirty="0" smtClean="0"/>
            </a:br>
            <a:r>
              <a:rPr lang="it-IT" dirty="0" smtClean="0"/>
              <a:t>Il servizio </a:t>
            </a:r>
            <a:r>
              <a:rPr lang="it-IT" dirty="0"/>
              <a:t>supporta gli studenti in queste condizioni durante tutto il percorso </a:t>
            </a:r>
            <a:r>
              <a:rPr lang="it-IT" dirty="0" smtClean="0"/>
              <a:t>universitario.</a:t>
            </a:r>
          </a:p>
          <a:p>
            <a:pPr algn="just"/>
            <a:endParaRPr lang="it-IT" dirty="0"/>
          </a:p>
          <a:p>
            <a:r>
              <a:rPr lang="it-IT" b="1" dirty="0"/>
              <a:t>Servizio di consultazione </a:t>
            </a:r>
            <a:r>
              <a:rPr lang="it-IT" b="1" dirty="0" smtClean="0"/>
              <a:t>transculturale</a:t>
            </a:r>
            <a:br>
              <a:rPr lang="it-IT" b="1" dirty="0" smtClean="0"/>
            </a:br>
            <a:r>
              <a:rPr lang="it-IT" dirty="0" smtClean="0"/>
              <a:t>Il servizio</a:t>
            </a:r>
            <a:r>
              <a:rPr lang="it-IT" b="1" dirty="0" smtClean="0"/>
              <a:t> </a:t>
            </a:r>
            <a:r>
              <a:rPr lang="it-IT" dirty="0"/>
              <a:t>è rivolto a studenti internazionali che si trovano in un momento di difficoltà ad adattarsi al nuovo contesto culturale e </a:t>
            </a:r>
            <a:r>
              <a:rPr lang="it-IT" dirty="0" smtClean="0"/>
              <a:t>sociale.</a:t>
            </a:r>
            <a:endParaRPr lang="it-IT" dirty="0"/>
          </a:p>
          <a:p>
            <a:pPr algn="just"/>
            <a:endParaRPr lang="it-IT" dirty="0"/>
          </a:p>
        </p:txBody>
      </p:sp>
      <p:pic>
        <p:nvPicPr>
          <p:cNvPr id="8" name="Immagine 7"/>
          <p:cNvPicPr/>
          <p:nvPr/>
        </p:nvPicPr>
        <p:blipFill>
          <a:blip r:embed="rId2"/>
          <a:stretch>
            <a:fillRect/>
          </a:stretch>
        </p:blipFill>
        <p:spPr>
          <a:xfrm>
            <a:off x="394592" y="5866664"/>
            <a:ext cx="6120130" cy="402590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394592" y="5497332"/>
            <a:ext cx="6408712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Trovi le informazioni sul sito del corso di studio</a:t>
            </a:r>
            <a:endParaRPr lang="it-IT" dirty="0">
              <a:solidFill>
                <a:schemeClr val="bg1"/>
              </a:solidFill>
            </a:endParaRPr>
          </a:p>
        </p:txBody>
      </p:sp>
      <p:grpSp>
        <p:nvGrpSpPr>
          <p:cNvPr id="9" name="Gruppo 8"/>
          <p:cNvGrpSpPr/>
          <p:nvPr/>
        </p:nvGrpSpPr>
        <p:grpSpPr>
          <a:xfrm>
            <a:off x="394592" y="522427"/>
            <a:ext cx="2289960" cy="1373976"/>
            <a:chOff x="8250029" y="809"/>
            <a:chExt cx="2289960" cy="1373976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grpSpPr>
        <p:sp>
          <p:nvSpPr>
            <p:cNvPr id="14" name="Rettangolo 13"/>
            <p:cNvSpPr/>
            <p:nvPr/>
          </p:nvSpPr>
          <p:spPr>
            <a:xfrm>
              <a:off x="8250029" y="809"/>
              <a:ext cx="2289960" cy="1373976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CasellaDiTesto 14"/>
            <p:cNvSpPr txBox="1"/>
            <p:nvPr/>
          </p:nvSpPr>
          <p:spPr>
            <a:xfrm>
              <a:off x="8250029" y="809"/>
              <a:ext cx="2289960" cy="137397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700" kern="1200" dirty="0" smtClean="0"/>
                <a:t>Servizi di supporto alla persona</a:t>
              </a:r>
              <a:endParaRPr lang="it-IT" sz="2700" kern="1200" dirty="0"/>
            </a:p>
          </p:txBody>
        </p:sp>
      </p:grpSp>
      <p:pic>
        <p:nvPicPr>
          <p:cNvPr id="16" name="Immagin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4112" y="6265888"/>
            <a:ext cx="373696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2927648" y="522427"/>
            <a:ext cx="8726262" cy="4608413"/>
          </a:xfrm>
        </p:spPr>
        <p:txBody>
          <a:bodyPr/>
          <a:lstStyle/>
          <a:p>
            <a:r>
              <a:rPr lang="it-IT" b="1" dirty="0" smtClean="0"/>
              <a:t>SMA – Sistema museale di Ateneo</a:t>
            </a:r>
          </a:p>
          <a:p>
            <a:r>
              <a:rPr lang="it-IT" dirty="0" smtClean="0"/>
              <a:t>Scopri i musei e le collezioni e partecipa ai numerosi eventi ed iniziative che periodicamente vengono organizzate.</a:t>
            </a:r>
          </a:p>
          <a:p>
            <a:endParaRPr lang="it-IT" sz="1200" b="1" dirty="0"/>
          </a:p>
          <a:p>
            <a:r>
              <a:rPr lang="it-IT" b="1" dirty="0"/>
              <a:t>Agevolazioni per Cinema, musei, teatri, eventi sportivi</a:t>
            </a:r>
          </a:p>
          <a:p>
            <a:r>
              <a:rPr lang="it-IT" dirty="0"/>
              <a:t>Tutte le opportunità per fruire di attività culturali e sportive a prezzi </a:t>
            </a:r>
            <a:r>
              <a:rPr lang="it-IT" dirty="0" smtClean="0"/>
              <a:t>ridotti.</a:t>
            </a:r>
          </a:p>
          <a:p>
            <a:endParaRPr lang="it-IT" sz="1200" dirty="0"/>
          </a:p>
          <a:p>
            <a:r>
              <a:rPr lang="it-IT" b="1" dirty="0" smtClean="0"/>
              <a:t>CUSB </a:t>
            </a:r>
            <a:r>
              <a:rPr lang="it-IT" b="1" dirty="0"/>
              <a:t>- Centro Universitario Sportivo Bologna </a:t>
            </a:r>
            <a:endParaRPr lang="it-IT" b="1" dirty="0" smtClean="0"/>
          </a:p>
          <a:p>
            <a:r>
              <a:rPr lang="it-IT" dirty="0" smtClean="0"/>
              <a:t>Il centro dove </a:t>
            </a:r>
            <a:r>
              <a:rPr lang="it-IT" dirty="0"/>
              <a:t>praticare attività sportiva anche a livello </a:t>
            </a:r>
            <a:r>
              <a:rPr lang="it-IT" dirty="0" smtClean="0"/>
              <a:t>agonistico.  </a:t>
            </a:r>
          </a:p>
          <a:p>
            <a:endParaRPr lang="it-IT" sz="1200" dirty="0"/>
          </a:p>
          <a:p>
            <a:r>
              <a:rPr lang="it-IT" b="1" dirty="0"/>
              <a:t>Status di “studente-atleta”</a:t>
            </a:r>
          </a:p>
          <a:p>
            <a:r>
              <a:rPr lang="it-IT" dirty="0"/>
              <a:t>Il Progetto “Dual career studente-atleta” consente ad atleti di alto livello di conciliare lo studio universitario con la pratica agonistica </a:t>
            </a:r>
            <a:r>
              <a:rPr lang="it-IT" dirty="0" smtClean="0"/>
              <a:t>sportiva</a:t>
            </a:r>
          </a:p>
          <a:p>
            <a:endParaRPr lang="it-IT" sz="1200" b="1" dirty="0"/>
          </a:p>
        </p:txBody>
      </p:sp>
      <p:pic>
        <p:nvPicPr>
          <p:cNvPr id="8" name="Immagine 7"/>
          <p:cNvPicPr/>
          <p:nvPr/>
        </p:nvPicPr>
        <p:blipFill>
          <a:blip r:embed="rId2"/>
          <a:stretch>
            <a:fillRect/>
          </a:stretch>
        </p:blipFill>
        <p:spPr>
          <a:xfrm>
            <a:off x="394592" y="5866664"/>
            <a:ext cx="6120130" cy="402590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394592" y="5497332"/>
            <a:ext cx="6408712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Trovi le informazioni sul sito del corso di studio</a:t>
            </a:r>
            <a:endParaRPr lang="it-IT" dirty="0">
              <a:solidFill>
                <a:schemeClr val="bg1"/>
              </a:solidFill>
            </a:endParaRPr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4112" y="6265888"/>
            <a:ext cx="373696" cy="504056"/>
          </a:xfrm>
          <a:prstGeom prst="rect">
            <a:avLst/>
          </a:prstGeom>
        </p:spPr>
      </p:pic>
      <p:grpSp>
        <p:nvGrpSpPr>
          <p:cNvPr id="14" name="Gruppo 13"/>
          <p:cNvGrpSpPr/>
          <p:nvPr/>
        </p:nvGrpSpPr>
        <p:grpSpPr>
          <a:xfrm>
            <a:off x="392111" y="522427"/>
            <a:ext cx="2289960" cy="1373976"/>
            <a:chOff x="8250029" y="1603782"/>
            <a:chExt cx="2289960" cy="1373976"/>
          </a:xfrm>
          <a:gradFill flip="none" rotWithShape="1">
            <a:gsLst>
              <a:gs pos="0">
                <a:schemeClr val="accent3">
                  <a:lumMod val="89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grpSpPr>
        <p:sp>
          <p:nvSpPr>
            <p:cNvPr id="15" name="Rettangolo 14"/>
            <p:cNvSpPr/>
            <p:nvPr/>
          </p:nvSpPr>
          <p:spPr>
            <a:xfrm>
              <a:off x="8250029" y="1603782"/>
              <a:ext cx="2289960" cy="1373976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CasellaDiTesto 17"/>
            <p:cNvSpPr txBox="1"/>
            <p:nvPr/>
          </p:nvSpPr>
          <p:spPr>
            <a:xfrm>
              <a:off x="8250029" y="1603782"/>
              <a:ext cx="2289960" cy="137397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2700" kern="1200" dirty="0" smtClean="0"/>
                <a:t>Sport e tempo libero</a:t>
              </a:r>
              <a:endParaRPr lang="it-IT" sz="2700" kern="1200" dirty="0"/>
            </a:p>
          </p:txBody>
        </p:sp>
      </p:grpSp>
      <p:pic>
        <p:nvPicPr>
          <p:cNvPr id="19" name="Immagin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8008" y="6275408"/>
            <a:ext cx="373696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70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PERTI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4000" b="1" dirty="0" smtClean="0">
            <a:solidFill>
              <a:schemeClr val="bg1"/>
            </a:solidFill>
            <a:latin typeface="Century Gothic" panose="020B0502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DIAPOSITI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HIUSURA">
  <a:themeElements>
    <a:clrScheme name="Personalizzato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EEECE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</TotalTime>
  <Words>829</Words>
  <Application>Microsoft Office PowerPoint</Application>
  <PresentationFormat>Widescreen</PresentationFormat>
  <Paragraphs>120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13</vt:i4>
      </vt:variant>
    </vt:vector>
  </HeadingPairs>
  <TitlesOfParts>
    <vt:vector size="20" baseType="lpstr">
      <vt:lpstr>Arial</vt:lpstr>
      <vt:lpstr>Calibri</vt:lpstr>
      <vt:lpstr>Century Gothic</vt:lpstr>
      <vt:lpstr>Wingdings</vt:lpstr>
      <vt:lpstr>COPERTINA</vt:lpstr>
      <vt:lpstr>DIAPOSITIVE</vt:lpstr>
      <vt:lpstr>CHIUSURA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Università di Bologna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Simona Antonini</cp:lastModifiedBy>
  <cp:revision>74</cp:revision>
  <dcterms:created xsi:type="dcterms:W3CDTF">2017-11-13T10:11:35Z</dcterms:created>
  <dcterms:modified xsi:type="dcterms:W3CDTF">2019-09-16T07:04:43Z</dcterms:modified>
</cp:coreProperties>
</file>